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30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1" r:id="rId10"/>
    <p:sldId id="265" r:id="rId11"/>
    <p:sldId id="285" r:id="rId12"/>
    <p:sldId id="294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300" r:id="rId22"/>
    <p:sldId id="275" r:id="rId23"/>
    <p:sldId id="276" r:id="rId24"/>
    <p:sldId id="277" r:id="rId25"/>
    <p:sldId id="278" r:id="rId26"/>
    <p:sldId id="298" r:id="rId27"/>
    <p:sldId id="279" r:id="rId28"/>
    <p:sldId id="280" r:id="rId29"/>
    <p:sldId id="295" r:id="rId30"/>
    <p:sldId id="296" r:id="rId31"/>
    <p:sldId id="282" r:id="rId32"/>
    <p:sldId id="281" r:id="rId33"/>
    <p:sldId id="297" r:id="rId34"/>
    <p:sldId id="284" r:id="rId35"/>
  </p:sldIdLst>
  <p:sldSz cx="18288000" cy="10287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ubao Narrow" panose="02000506000000000000" pitchFamily="2" charset="0"/>
      <p:regular r:id="rId41"/>
    </p:embeddedFont>
    <p:embeddedFont>
      <p:font typeface="Rustic Printed" pitchFamily="2" charset="77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–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–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62" autoAdjust="0"/>
  </p:normalViewPr>
  <p:slideViewPr>
    <p:cSldViewPr>
      <p:cViewPr varScale="1">
        <p:scale>
          <a:sx n="60" d="100"/>
          <a:sy n="60" d="100"/>
        </p:scale>
        <p:origin x="200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2BECD-CF78-634D-924F-E805482BAD17}" type="datetimeFigureOut">
              <a:rPr lang="en-US" smtClean="0"/>
              <a:t>7/30/24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A65F4-D487-6744-8451-2FDF39627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00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A65F4-D487-6744-8451-2FDF39627F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88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A65F4-D487-6744-8451-2FDF39627F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81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A65F4-D487-6744-8451-2FDF39627F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55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41740"/>
            <a:ext cx="18300521" cy="11226263"/>
            <a:chOff x="0" y="0"/>
            <a:chExt cx="4494088" cy="2676773"/>
          </a:xfrm>
        </p:grpSpPr>
        <p:sp>
          <p:nvSpPr>
            <p:cNvPr id="3" name="Freeform 3"/>
            <p:cNvSpPr/>
            <p:nvPr/>
          </p:nvSpPr>
          <p:spPr>
            <a:xfrm>
              <a:off x="-4" y="0"/>
              <a:ext cx="31952627" cy="19601002"/>
            </a:xfrm>
            <a:custGeom>
              <a:avLst/>
              <a:gdLst/>
              <a:ahLst/>
              <a:cxnLst/>
              <a:rect l="l" t="t" r="r" b="b"/>
              <a:pathLst>
                <a:path w="31952627" h="19601002">
                  <a:moveTo>
                    <a:pt x="31952621" y="19600999"/>
                  </a:moveTo>
                  <a:cubicBezTo>
                    <a:pt x="29737553" y="19600999"/>
                    <a:pt x="27935418" y="17744959"/>
                    <a:pt x="27935418" y="15463613"/>
                  </a:cubicBezTo>
                  <a:lnTo>
                    <a:pt x="27935065" y="4137470"/>
                  </a:lnTo>
                  <a:cubicBezTo>
                    <a:pt x="27935065" y="3394402"/>
                    <a:pt x="27348139" y="2789920"/>
                    <a:pt x="26626658" y="2789920"/>
                  </a:cubicBezTo>
                  <a:cubicBezTo>
                    <a:pt x="25905173" y="2789920"/>
                    <a:pt x="25318420" y="3394402"/>
                    <a:pt x="25318331" y="4137386"/>
                  </a:cubicBezTo>
                  <a:lnTo>
                    <a:pt x="25319296" y="4137478"/>
                  </a:lnTo>
                  <a:lnTo>
                    <a:pt x="25319296" y="15463538"/>
                  </a:lnTo>
                  <a:cubicBezTo>
                    <a:pt x="25319296" y="17744968"/>
                    <a:pt x="23517167" y="19601000"/>
                    <a:pt x="21302009" y="19601000"/>
                  </a:cubicBezTo>
                  <a:cubicBezTo>
                    <a:pt x="19086848" y="19601000"/>
                    <a:pt x="17284802" y="17744968"/>
                    <a:pt x="17284802" y="15463538"/>
                  </a:cubicBezTo>
                  <a:lnTo>
                    <a:pt x="17284450" y="4137478"/>
                  </a:lnTo>
                  <a:cubicBezTo>
                    <a:pt x="17284450" y="3394411"/>
                    <a:pt x="16697526" y="2789929"/>
                    <a:pt x="15976125" y="2789929"/>
                  </a:cubicBezTo>
                  <a:cubicBezTo>
                    <a:pt x="15254722" y="2789929"/>
                    <a:pt x="14667799" y="3394411"/>
                    <a:pt x="14667799" y="4137395"/>
                  </a:cubicBezTo>
                  <a:lnTo>
                    <a:pt x="14667799" y="15463631"/>
                  </a:lnTo>
                  <a:cubicBezTo>
                    <a:pt x="14667799" y="17744968"/>
                    <a:pt x="12865670" y="19601000"/>
                    <a:pt x="10650591" y="19601000"/>
                  </a:cubicBezTo>
                  <a:cubicBezTo>
                    <a:pt x="8435513" y="19601000"/>
                    <a:pt x="6633385" y="17744977"/>
                    <a:pt x="6633385" y="15463631"/>
                  </a:cubicBezTo>
                  <a:lnTo>
                    <a:pt x="6633032" y="4137488"/>
                  </a:lnTo>
                  <a:cubicBezTo>
                    <a:pt x="6633032" y="3394421"/>
                    <a:pt x="6046108" y="2789938"/>
                    <a:pt x="5324625" y="2789938"/>
                  </a:cubicBezTo>
                  <a:cubicBezTo>
                    <a:pt x="4603142" y="2789938"/>
                    <a:pt x="4016389" y="3394421"/>
                    <a:pt x="4016299" y="4137404"/>
                  </a:cubicBezTo>
                  <a:lnTo>
                    <a:pt x="4017265" y="4137497"/>
                  </a:lnTo>
                  <a:lnTo>
                    <a:pt x="4017265" y="15463557"/>
                  </a:lnTo>
                  <a:cubicBezTo>
                    <a:pt x="4017265" y="17744985"/>
                    <a:pt x="2215137" y="19601002"/>
                    <a:pt x="0" y="19601002"/>
                  </a:cubicBezTo>
                  <a:lnTo>
                    <a:pt x="0" y="16811107"/>
                  </a:lnTo>
                  <a:cubicBezTo>
                    <a:pt x="721379" y="16811107"/>
                    <a:pt x="1308304" y="16206625"/>
                    <a:pt x="1308385" y="15463641"/>
                  </a:cubicBezTo>
                  <a:lnTo>
                    <a:pt x="1307419" y="15463641"/>
                  </a:lnTo>
                  <a:lnTo>
                    <a:pt x="1307419" y="4137470"/>
                  </a:lnTo>
                  <a:cubicBezTo>
                    <a:pt x="1307445" y="1856041"/>
                    <a:pt x="3109573" y="0"/>
                    <a:pt x="5324652" y="0"/>
                  </a:cubicBezTo>
                  <a:cubicBezTo>
                    <a:pt x="7539731" y="0"/>
                    <a:pt x="9341940" y="1856041"/>
                    <a:pt x="9341940" y="4137470"/>
                  </a:cubicBezTo>
                  <a:lnTo>
                    <a:pt x="9342292" y="15463529"/>
                  </a:lnTo>
                  <a:cubicBezTo>
                    <a:pt x="9342292" y="16206597"/>
                    <a:pt x="9929216" y="16811079"/>
                    <a:pt x="10650618" y="16811079"/>
                  </a:cubicBezTo>
                  <a:cubicBezTo>
                    <a:pt x="11372020" y="16811079"/>
                    <a:pt x="11958944" y="16206597"/>
                    <a:pt x="11958944" y="15463613"/>
                  </a:cubicBezTo>
                  <a:lnTo>
                    <a:pt x="11958944" y="4137386"/>
                  </a:lnTo>
                  <a:cubicBezTo>
                    <a:pt x="11958944" y="1856050"/>
                    <a:pt x="13761073" y="0"/>
                    <a:pt x="15976151" y="0"/>
                  </a:cubicBezTo>
                  <a:cubicBezTo>
                    <a:pt x="18191229" y="0"/>
                    <a:pt x="19993357" y="1856041"/>
                    <a:pt x="19993357" y="4137386"/>
                  </a:cubicBezTo>
                  <a:lnTo>
                    <a:pt x="19993709" y="15463529"/>
                  </a:lnTo>
                  <a:cubicBezTo>
                    <a:pt x="19993709" y="16206597"/>
                    <a:pt x="20580633" y="16811079"/>
                    <a:pt x="21302036" y="16811079"/>
                  </a:cubicBezTo>
                  <a:cubicBezTo>
                    <a:pt x="22023438" y="16811079"/>
                    <a:pt x="22610362" y="16206597"/>
                    <a:pt x="22610444" y="15463613"/>
                  </a:cubicBezTo>
                  <a:lnTo>
                    <a:pt x="22609477" y="15463521"/>
                  </a:lnTo>
                  <a:lnTo>
                    <a:pt x="22609477" y="4137470"/>
                  </a:lnTo>
                  <a:cubicBezTo>
                    <a:pt x="22609477" y="1856041"/>
                    <a:pt x="24411605" y="0"/>
                    <a:pt x="26626686" y="0"/>
                  </a:cubicBezTo>
                  <a:cubicBezTo>
                    <a:pt x="28841760" y="0"/>
                    <a:pt x="30643969" y="1856041"/>
                    <a:pt x="30643969" y="4137470"/>
                  </a:cubicBezTo>
                  <a:lnTo>
                    <a:pt x="30644323" y="15463529"/>
                  </a:lnTo>
                  <a:cubicBezTo>
                    <a:pt x="30644323" y="16206597"/>
                    <a:pt x="31231248" y="16811079"/>
                    <a:pt x="31952627" y="16811079"/>
                  </a:cubicBezTo>
                  <a:lnTo>
                    <a:pt x="31952627" y="19600999"/>
                  </a:lnTo>
                  <a:close/>
                </a:path>
              </a:pathLst>
            </a:custGeom>
            <a:solidFill>
              <a:srgbClr val="DFD3CA"/>
            </a:solidFill>
          </p:spPr>
        </p:sp>
      </p:grpSp>
      <p:grpSp>
        <p:nvGrpSpPr>
          <p:cNvPr id="4" name="Group 4"/>
          <p:cNvGrpSpPr/>
          <p:nvPr/>
        </p:nvGrpSpPr>
        <p:grpSpPr>
          <a:xfrm rot="-5597529">
            <a:off x="6796686" y="-3061347"/>
            <a:ext cx="4682107" cy="14121056"/>
            <a:chOff x="0" y="0"/>
            <a:chExt cx="1010158" cy="3046598"/>
          </a:xfrm>
        </p:grpSpPr>
        <p:sp>
          <p:nvSpPr>
            <p:cNvPr id="5" name="Freeform 5"/>
            <p:cNvSpPr/>
            <p:nvPr/>
          </p:nvSpPr>
          <p:spPr>
            <a:xfrm>
              <a:off x="0" y="-381"/>
              <a:ext cx="1010158" cy="3047233"/>
            </a:xfrm>
            <a:custGeom>
              <a:avLst/>
              <a:gdLst/>
              <a:ahLst/>
              <a:cxnLst/>
              <a:rect l="l" t="t" r="r" b="b"/>
              <a:pathLst>
                <a:path w="1010158" h="3047233">
                  <a:moveTo>
                    <a:pt x="995934" y="2655819"/>
                  </a:moveTo>
                  <a:lnTo>
                    <a:pt x="995934" y="1347974"/>
                  </a:lnTo>
                  <a:cubicBezTo>
                    <a:pt x="996696" y="792746"/>
                    <a:pt x="997331" y="498475"/>
                    <a:pt x="997331" y="398018"/>
                  </a:cubicBezTo>
                  <a:cubicBezTo>
                    <a:pt x="997331" y="327025"/>
                    <a:pt x="954786" y="267970"/>
                    <a:pt x="939673" y="208026"/>
                  </a:cubicBezTo>
                  <a:cubicBezTo>
                    <a:pt x="925322" y="151257"/>
                    <a:pt x="842645" y="106680"/>
                    <a:pt x="775081" y="71374"/>
                  </a:cubicBezTo>
                  <a:cubicBezTo>
                    <a:pt x="697738" y="30734"/>
                    <a:pt x="631571" y="0"/>
                    <a:pt x="573151" y="381"/>
                  </a:cubicBezTo>
                  <a:cubicBezTo>
                    <a:pt x="554990" y="508"/>
                    <a:pt x="554990" y="635"/>
                    <a:pt x="554990" y="762"/>
                  </a:cubicBezTo>
                  <a:cubicBezTo>
                    <a:pt x="480441" y="1270"/>
                    <a:pt x="300101" y="1143"/>
                    <a:pt x="171958" y="762"/>
                  </a:cubicBezTo>
                  <a:cubicBezTo>
                    <a:pt x="156845" y="762"/>
                    <a:pt x="142494" y="762"/>
                    <a:pt x="128905" y="762"/>
                  </a:cubicBezTo>
                  <a:cubicBezTo>
                    <a:pt x="58928" y="508"/>
                    <a:pt x="0" y="13081"/>
                    <a:pt x="0" y="13081"/>
                  </a:cubicBezTo>
                  <a:lnTo>
                    <a:pt x="14097" y="106045"/>
                  </a:lnTo>
                  <a:lnTo>
                    <a:pt x="25400" y="208534"/>
                  </a:lnTo>
                  <a:lnTo>
                    <a:pt x="11303" y="308610"/>
                  </a:lnTo>
                  <a:lnTo>
                    <a:pt x="25400" y="392049"/>
                  </a:lnTo>
                  <a:lnTo>
                    <a:pt x="25400" y="1714229"/>
                  </a:lnTo>
                  <a:cubicBezTo>
                    <a:pt x="24638" y="2269457"/>
                    <a:pt x="24003" y="2549393"/>
                    <a:pt x="24003" y="2649850"/>
                  </a:cubicBezTo>
                  <a:cubicBezTo>
                    <a:pt x="24003" y="2720843"/>
                    <a:pt x="66548" y="2792598"/>
                    <a:pt x="81661" y="2852542"/>
                  </a:cubicBezTo>
                  <a:cubicBezTo>
                    <a:pt x="96012" y="2909311"/>
                    <a:pt x="165989" y="2966588"/>
                    <a:pt x="233553" y="3001894"/>
                  </a:cubicBezTo>
                  <a:cubicBezTo>
                    <a:pt x="311023" y="3042534"/>
                    <a:pt x="389890" y="3035168"/>
                    <a:pt x="448310" y="3034787"/>
                  </a:cubicBezTo>
                  <a:cubicBezTo>
                    <a:pt x="468122" y="3034660"/>
                    <a:pt x="531876" y="3047233"/>
                    <a:pt x="554482" y="3047106"/>
                  </a:cubicBezTo>
                  <a:cubicBezTo>
                    <a:pt x="639572" y="3046217"/>
                    <a:pt x="983361" y="3034787"/>
                    <a:pt x="983361" y="3034787"/>
                  </a:cubicBezTo>
                  <a:lnTo>
                    <a:pt x="994664" y="2941823"/>
                  </a:lnTo>
                  <a:lnTo>
                    <a:pt x="996061" y="2839334"/>
                  </a:lnTo>
                  <a:lnTo>
                    <a:pt x="1010158" y="2739258"/>
                  </a:lnTo>
                  <a:lnTo>
                    <a:pt x="996061" y="2655819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6" name="TextBox 6"/>
          <p:cNvSpPr txBox="1"/>
          <p:nvPr/>
        </p:nvSpPr>
        <p:spPr>
          <a:xfrm rot="-230044">
            <a:off x="1663855" y="1637663"/>
            <a:ext cx="13315459" cy="306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0"/>
              </a:lnSpc>
              <a:spcBef>
                <a:spcPct val="0"/>
              </a:spcBef>
            </a:pPr>
            <a:r>
              <a:rPr lang="en-US" sz="1700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analysis of</a:t>
            </a:r>
          </a:p>
        </p:txBody>
      </p:sp>
      <p:sp>
        <p:nvSpPr>
          <p:cNvPr id="7" name="Freeform 7"/>
          <p:cNvSpPr/>
          <p:nvPr/>
        </p:nvSpPr>
        <p:spPr>
          <a:xfrm rot="201640" flipH="1">
            <a:off x="13789976" y="2989284"/>
            <a:ext cx="3881483" cy="3994646"/>
          </a:xfrm>
          <a:custGeom>
            <a:avLst/>
            <a:gdLst/>
            <a:ahLst/>
            <a:cxnLst/>
            <a:rect l="l" t="t" r="r" b="b"/>
            <a:pathLst>
              <a:path w="3881483" h="3994646">
                <a:moveTo>
                  <a:pt x="3881483" y="0"/>
                </a:moveTo>
                <a:lnTo>
                  <a:pt x="0" y="0"/>
                </a:lnTo>
                <a:lnTo>
                  <a:pt x="0" y="3994646"/>
                </a:lnTo>
                <a:lnTo>
                  <a:pt x="3881483" y="3994646"/>
                </a:lnTo>
                <a:lnTo>
                  <a:pt x="3881483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230044">
            <a:off x="2224949" y="1537334"/>
            <a:ext cx="13102988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Team Project</a:t>
            </a:r>
          </a:p>
        </p:txBody>
      </p:sp>
      <p:sp>
        <p:nvSpPr>
          <p:cNvPr id="9" name="Freeform 9"/>
          <p:cNvSpPr/>
          <p:nvPr/>
        </p:nvSpPr>
        <p:spPr>
          <a:xfrm>
            <a:off x="418022" y="316105"/>
            <a:ext cx="3276671" cy="3276671"/>
          </a:xfrm>
          <a:custGeom>
            <a:avLst/>
            <a:gdLst/>
            <a:ahLst/>
            <a:cxnLst/>
            <a:rect l="l" t="t" r="r" b="b"/>
            <a:pathLst>
              <a:path w="3276671" h="3276671">
                <a:moveTo>
                  <a:pt x="0" y="0"/>
                </a:moveTo>
                <a:lnTo>
                  <a:pt x="3276671" y="0"/>
                </a:lnTo>
                <a:lnTo>
                  <a:pt x="3276671" y="3276671"/>
                </a:lnTo>
                <a:lnTo>
                  <a:pt x="0" y="327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 rot="-230044">
            <a:off x="3321690" y="3236001"/>
            <a:ext cx="13315459" cy="306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0"/>
              </a:lnSpc>
              <a:spcBef>
                <a:spcPct val="0"/>
              </a:spcBef>
            </a:pPr>
            <a:r>
              <a:rPr lang="en-US" sz="17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BC WILDFIRE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5290E5-1884-3329-F801-8BF27AC9D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28" y="-1"/>
            <a:ext cx="18310428" cy="10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9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639E6225-C04F-DAFA-A5C9-69A3159D82C7}"/>
              </a:ext>
            </a:extLst>
          </p:cNvPr>
          <p:cNvGrpSpPr/>
          <p:nvPr/>
        </p:nvGrpSpPr>
        <p:grpSpPr>
          <a:xfrm>
            <a:off x="405619" y="4153078"/>
            <a:ext cx="4480460" cy="4031326"/>
            <a:chOff x="0" y="0"/>
            <a:chExt cx="2153090" cy="1937258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F3375986-79DC-6ED9-0045-5F5470650923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0B8402E9-091C-98D3-2FE3-67244F8A2CDB}"/>
              </a:ext>
            </a:extLst>
          </p:cNvPr>
          <p:cNvSpPr txBox="1"/>
          <p:nvPr/>
        </p:nvSpPr>
        <p:spPr>
          <a:xfrm>
            <a:off x="670929" y="4582828"/>
            <a:ext cx="4120538" cy="308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8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From fire dataset it shows the number of days reported every year.</a:t>
            </a:r>
          </a:p>
          <a:p>
            <a:pPr algn="l">
              <a:lnSpc>
                <a:spcPts val="3419"/>
              </a:lnSpc>
            </a:pPr>
            <a:endParaRPr lang="en-US" sz="2849" dirty="0">
              <a:solidFill>
                <a:srgbClr val="E6DFDA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  <a:p>
            <a:pPr algn="l">
              <a:lnSpc>
                <a:spcPts val="3419"/>
              </a:lnSpc>
            </a:pPr>
            <a:r>
              <a:rPr lang="en-US" sz="28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Data collection shows improvement in the recent years.</a:t>
            </a: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65AAFDC8-AE75-9E4F-9DB0-4E6B63B6270C}"/>
              </a:ext>
            </a:extLst>
          </p:cNvPr>
          <p:cNvSpPr/>
          <p:nvPr/>
        </p:nvSpPr>
        <p:spPr>
          <a:xfrm>
            <a:off x="11623197" y="3330339"/>
            <a:ext cx="6233606" cy="5160261"/>
          </a:xfrm>
          <a:custGeom>
            <a:avLst/>
            <a:gdLst/>
            <a:ahLst/>
            <a:cxnLst/>
            <a:rect l="l" t="t" r="r" b="b"/>
            <a:pathLst>
              <a:path w="6233606" h="5160261">
                <a:moveTo>
                  <a:pt x="0" y="0"/>
                </a:moveTo>
                <a:lnTo>
                  <a:pt x="6233606" y="0"/>
                </a:lnTo>
                <a:lnTo>
                  <a:pt x="6233606" y="5160261"/>
                </a:lnTo>
                <a:lnTo>
                  <a:pt x="0" y="516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4" b="-394"/>
            </a:stretch>
          </a:blipFill>
        </p:spPr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A9630099-1798-319C-C7E6-6AA43775CC89}"/>
              </a:ext>
            </a:extLst>
          </p:cNvPr>
          <p:cNvSpPr/>
          <p:nvPr/>
        </p:nvSpPr>
        <p:spPr>
          <a:xfrm>
            <a:off x="5057041" y="3314700"/>
            <a:ext cx="6261356" cy="5191540"/>
          </a:xfrm>
          <a:custGeom>
            <a:avLst/>
            <a:gdLst/>
            <a:ahLst/>
            <a:cxnLst/>
            <a:rect l="l" t="t" r="r" b="b"/>
            <a:pathLst>
              <a:path w="6261356" h="5191540">
                <a:moveTo>
                  <a:pt x="0" y="0"/>
                </a:moveTo>
                <a:lnTo>
                  <a:pt x="6261356" y="0"/>
                </a:lnTo>
                <a:lnTo>
                  <a:pt x="6261356" y="5191540"/>
                </a:lnTo>
                <a:lnTo>
                  <a:pt x="0" y="5191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13" b="-313"/>
            </a:stretch>
          </a:blipFill>
        </p:spPr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82DC9F6A-7FB0-6E05-2D7B-DC9DD32F0A56}"/>
              </a:ext>
            </a:extLst>
          </p:cNvPr>
          <p:cNvSpPr txBox="1"/>
          <p:nvPr/>
        </p:nvSpPr>
        <p:spPr>
          <a:xfrm>
            <a:off x="4520974" y="8485324"/>
            <a:ext cx="4120538" cy="518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849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*raw hotspot dataset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A7B14BED-5CA3-7DC7-6792-E7DB08DA5CA9}"/>
              </a:ext>
            </a:extLst>
          </p:cNvPr>
          <p:cNvSpPr txBox="1"/>
          <p:nvPr/>
        </p:nvSpPr>
        <p:spPr>
          <a:xfrm>
            <a:off x="11045070" y="8485324"/>
            <a:ext cx="4120538" cy="518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849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*peak hotspot dataset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F373CF29-5DFC-7F76-A2C6-DE4F51FD41B0}"/>
              </a:ext>
            </a:extLst>
          </p:cNvPr>
          <p:cNvGrpSpPr/>
          <p:nvPr/>
        </p:nvGrpSpPr>
        <p:grpSpPr>
          <a:xfrm>
            <a:off x="251150" y="3966085"/>
            <a:ext cx="4169217" cy="3751283"/>
            <a:chOff x="0" y="0"/>
            <a:chExt cx="2153090" cy="1937258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72E7AB6B-1A0F-AB01-FCD5-21F6AEDEA15D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4" name="Freeform 9">
            <a:extLst>
              <a:ext uri="{FF2B5EF4-FFF2-40B4-BE49-F238E27FC236}">
                <a16:creationId xmlns:a16="http://schemas.microsoft.com/office/drawing/2014/main" id="{B55F7FFC-3362-D775-118D-75A5BD666D8A}"/>
              </a:ext>
            </a:extLst>
          </p:cNvPr>
          <p:cNvSpPr/>
          <p:nvPr/>
        </p:nvSpPr>
        <p:spPr>
          <a:xfrm>
            <a:off x="11316612" y="2998812"/>
            <a:ext cx="6452682" cy="5385856"/>
          </a:xfrm>
          <a:custGeom>
            <a:avLst/>
            <a:gdLst/>
            <a:ahLst/>
            <a:cxnLst/>
            <a:rect l="l" t="t" r="r" b="b"/>
            <a:pathLst>
              <a:path w="6452682" h="5385856">
                <a:moveTo>
                  <a:pt x="0" y="0"/>
                </a:moveTo>
                <a:lnTo>
                  <a:pt x="6452682" y="0"/>
                </a:lnTo>
                <a:lnTo>
                  <a:pt x="6452682" y="5385856"/>
                </a:lnTo>
                <a:lnTo>
                  <a:pt x="0" y="5385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910FCD73-291D-AA79-2F52-D3476A1992E0}"/>
              </a:ext>
            </a:extLst>
          </p:cNvPr>
          <p:cNvSpPr/>
          <p:nvPr/>
        </p:nvSpPr>
        <p:spPr>
          <a:xfrm>
            <a:off x="4664317" y="2998812"/>
            <a:ext cx="6404645" cy="5345761"/>
          </a:xfrm>
          <a:custGeom>
            <a:avLst/>
            <a:gdLst/>
            <a:ahLst/>
            <a:cxnLst/>
            <a:rect l="l" t="t" r="r" b="b"/>
            <a:pathLst>
              <a:path w="6404645" h="5345761">
                <a:moveTo>
                  <a:pt x="0" y="0"/>
                </a:moveTo>
                <a:lnTo>
                  <a:pt x="6404645" y="0"/>
                </a:lnTo>
                <a:lnTo>
                  <a:pt x="6404645" y="5345761"/>
                </a:lnTo>
                <a:lnTo>
                  <a:pt x="0" y="5345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8C2368B5-8561-0B82-0673-EA4F59CC95DE}"/>
              </a:ext>
            </a:extLst>
          </p:cNvPr>
          <p:cNvSpPr txBox="1"/>
          <p:nvPr/>
        </p:nvSpPr>
        <p:spPr>
          <a:xfrm>
            <a:off x="543779" y="4694248"/>
            <a:ext cx="4120538" cy="286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</a:pPr>
            <a:r>
              <a:rPr lang="en-US" sz="26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Number of cluster per year</a:t>
            </a:r>
          </a:p>
          <a:p>
            <a:pPr algn="l">
              <a:lnSpc>
                <a:spcPts val="3179"/>
              </a:lnSpc>
            </a:pPr>
            <a:r>
              <a:rPr lang="en-US" sz="26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in the peak season</a:t>
            </a:r>
          </a:p>
          <a:p>
            <a:pPr algn="l">
              <a:lnSpc>
                <a:spcPts val="3179"/>
              </a:lnSpc>
            </a:pPr>
            <a:r>
              <a:rPr lang="en-US" sz="26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and the background of decision to concentrate </a:t>
            </a:r>
          </a:p>
          <a:p>
            <a:pPr algn="l">
              <a:lnSpc>
                <a:spcPts val="3179"/>
              </a:lnSpc>
            </a:pPr>
            <a:r>
              <a:rPr lang="en-US" sz="26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during period of May - Oct</a:t>
            </a:r>
          </a:p>
          <a:p>
            <a:pPr algn="l">
              <a:lnSpc>
                <a:spcPts val="3179"/>
              </a:lnSpc>
            </a:pPr>
            <a:endParaRPr lang="en-US" sz="2649" dirty="0">
              <a:solidFill>
                <a:srgbClr val="E6DFDA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  <a:p>
            <a:pPr algn="l">
              <a:lnSpc>
                <a:spcPts val="3179"/>
              </a:lnSpc>
            </a:pPr>
            <a:endParaRPr lang="en-US" sz="2649" dirty="0">
              <a:solidFill>
                <a:srgbClr val="E6DFDA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</p:spTree>
    <p:extLst>
      <p:ext uri="{BB962C8B-B14F-4D97-AF65-F5344CB8AC3E}">
        <p14:creationId xmlns:p14="http://schemas.microsoft.com/office/powerpoint/2010/main" val="12580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9C86EB-C5E4-204F-CDD5-5FA9FD8A8993}"/>
              </a:ext>
            </a:extLst>
          </p:cNvPr>
          <p:cNvGrpSpPr/>
          <p:nvPr/>
        </p:nvGrpSpPr>
        <p:grpSpPr>
          <a:xfrm rot="-10791976">
            <a:off x="2035427" y="2186684"/>
            <a:ext cx="12839875" cy="1031170"/>
            <a:chOff x="0" y="0"/>
            <a:chExt cx="15813721" cy="1270000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15288B9-D78B-1E55-EA8B-B0663E3A29C4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854CF4C-688E-0A90-3A25-4A8A29481172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95F7DB-20C5-69A1-976F-5684E2FA4196}"/>
              </a:ext>
            </a:extLst>
          </p:cNvPr>
          <p:cNvSpPr txBox="1"/>
          <p:nvPr/>
        </p:nvSpPr>
        <p:spPr>
          <a:xfrm rot="8023">
            <a:off x="3353482" y="2398525"/>
            <a:ext cx="11640955" cy="597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SUMMARY OF VARIABLES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ED835AA-EEE6-B2DA-0923-C195B373B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3529362"/>
            <a:ext cx="7772400" cy="6359236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33AD42B-6EEE-E2FA-204E-643533CA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256570"/>
              </p:ext>
            </p:extLst>
          </p:nvPr>
        </p:nvGraphicFramePr>
        <p:xfrm>
          <a:off x="9550400" y="3863340"/>
          <a:ext cx="7467600" cy="2560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1007402885"/>
                    </a:ext>
                  </a:extLst>
                </a:gridCol>
                <a:gridCol w="1664447">
                  <a:extLst>
                    <a:ext uri="{9D8B030D-6E8A-4147-A177-3AD203B41FA5}">
                      <a16:colId xmlns:a16="http://schemas.microsoft.com/office/drawing/2014/main" val="3432994277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175005005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28359187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08350516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874568866"/>
                    </a:ext>
                  </a:extLst>
                </a:gridCol>
              </a:tblGrid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Missing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66850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FFMC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92582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459.78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310078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531.77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518.81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1122.11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503587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137.70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23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119.12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123.42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458.66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6431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FWI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183.90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77554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D346922A-1015-FED7-EB8B-B5D692E6C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928142"/>
              </p:ext>
            </p:extLst>
          </p:nvPr>
        </p:nvGraphicFramePr>
        <p:xfrm>
          <a:off x="9550400" y="7027062"/>
          <a:ext cx="7467600" cy="2194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1007402885"/>
                    </a:ext>
                  </a:extLst>
                </a:gridCol>
                <a:gridCol w="1664447">
                  <a:extLst>
                    <a:ext uri="{9D8B030D-6E8A-4147-A177-3AD203B41FA5}">
                      <a16:colId xmlns:a16="http://schemas.microsoft.com/office/drawing/2014/main" val="3432994277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175005005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28359187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08350516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874568866"/>
                    </a:ext>
                  </a:extLst>
                </a:gridCol>
              </a:tblGrid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Missing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66850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92582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310078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503587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23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64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86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DE801AC0-1B7A-F098-4570-79514EB2D7E1}"/>
              </a:ext>
            </a:extLst>
          </p:cNvPr>
          <p:cNvGrpSpPr/>
          <p:nvPr/>
        </p:nvGrpSpPr>
        <p:grpSpPr>
          <a:xfrm>
            <a:off x="345677" y="4827226"/>
            <a:ext cx="3889489" cy="3499596"/>
            <a:chOff x="0" y="0"/>
            <a:chExt cx="2153090" cy="1937258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4D12795-237A-6D6C-D7B4-EA621C6CD16D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FFA4A1-6027-AB19-CE08-989993007E3A}"/>
              </a:ext>
            </a:extLst>
          </p:cNvPr>
          <p:cNvGrpSpPr/>
          <p:nvPr/>
        </p:nvGrpSpPr>
        <p:grpSpPr>
          <a:xfrm rot="-10791976">
            <a:off x="2035427" y="2186684"/>
            <a:ext cx="12839875" cy="1031170"/>
            <a:chOff x="0" y="0"/>
            <a:chExt cx="15813721" cy="12700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2C573BE-075F-B614-A1CB-B2A4935622F9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2F89254-0170-FDF9-75AD-6C9BCDD9895E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3" name="Freeform 12">
            <a:extLst>
              <a:ext uri="{FF2B5EF4-FFF2-40B4-BE49-F238E27FC236}">
                <a16:creationId xmlns:a16="http://schemas.microsoft.com/office/drawing/2014/main" id="{E989F303-38A0-BB3E-C81A-FF74EFDD342B}"/>
              </a:ext>
            </a:extLst>
          </p:cNvPr>
          <p:cNvSpPr/>
          <p:nvPr/>
        </p:nvSpPr>
        <p:spPr>
          <a:xfrm>
            <a:off x="4385640" y="3767925"/>
            <a:ext cx="6754533" cy="5618197"/>
          </a:xfrm>
          <a:custGeom>
            <a:avLst/>
            <a:gdLst/>
            <a:ahLst/>
            <a:cxnLst/>
            <a:rect l="l" t="t" r="r" b="b"/>
            <a:pathLst>
              <a:path w="6754533" h="5618197">
                <a:moveTo>
                  <a:pt x="0" y="0"/>
                </a:moveTo>
                <a:lnTo>
                  <a:pt x="6754533" y="0"/>
                </a:lnTo>
                <a:lnTo>
                  <a:pt x="6754533" y="5618197"/>
                </a:lnTo>
                <a:lnTo>
                  <a:pt x="0" y="5618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80" b="-780"/>
            </a:stretch>
          </a:blipFill>
        </p:spPr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3DE180D-D754-DCC6-49D0-0680F6EB6EE9}"/>
              </a:ext>
            </a:extLst>
          </p:cNvPr>
          <p:cNvSpPr/>
          <p:nvPr/>
        </p:nvSpPr>
        <p:spPr>
          <a:xfrm>
            <a:off x="11292573" y="3777904"/>
            <a:ext cx="6731045" cy="5618197"/>
          </a:xfrm>
          <a:custGeom>
            <a:avLst/>
            <a:gdLst/>
            <a:ahLst/>
            <a:cxnLst/>
            <a:rect l="l" t="t" r="r" b="b"/>
            <a:pathLst>
              <a:path w="6731045" h="5618197">
                <a:moveTo>
                  <a:pt x="0" y="0"/>
                </a:moveTo>
                <a:lnTo>
                  <a:pt x="6731045" y="0"/>
                </a:lnTo>
                <a:lnTo>
                  <a:pt x="6731045" y="5618197"/>
                </a:lnTo>
                <a:lnTo>
                  <a:pt x="0" y="5618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7E25D7-BDFD-7EF8-E6D8-CB16ADD7A918}"/>
              </a:ext>
            </a:extLst>
          </p:cNvPr>
          <p:cNvSpPr txBox="1"/>
          <p:nvPr/>
        </p:nvSpPr>
        <p:spPr>
          <a:xfrm>
            <a:off x="661607" y="4966952"/>
            <a:ext cx="3257629" cy="3154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4"/>
              </a:lnSpc>
            </a:pPr>
            <a:r>
              <a:rPr lang="en-US" sz="2903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FFMC (Fine Fuel Moisture Code) - indicator of relatively ease of ignition &amp; the flammability. </a:t>
            </a:r>
          </a:p>
          <a:p>
            <a:pPr algn="ctr">
              <a:lnSpc>
                <a:spcPts val="3484"/>
              </a:lnSpc>
            </a:pPr>
            <a:r>
              <a:rPr lang="en-US" sz="2903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e.g small twigs, fallen leaves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BAD343-EBC1-F9D8-C14B-7A086068B3E5}"/>
              </a:ext>
            </a:extLst>
          </p:cNvPr>
          <p:cNvSpPr txBox="1"/>
          <p:nvPr/>
        </p:nvSpPr>
        <p:spPr>
          <a:xfrm rot="8023">
            <a:off x="3493519" y="2354332"/>
            <a:ext cx="11640955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 : </a:t>
            </a:r>
            <a:r>
              <a:rPr lang="en-US" sz="3600" u="sng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FFMC</a:t>
            </a: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, DMC, DC (MOISTURE CONTENT)</a:t>
            </a:r>
          </a:p>
        </p:txBody>
      </p:sp>
    </p:spTree>
    <p:extLst>
      <p:ext uri="{BB962C8B-B14F-4D97-AF65-F5344CB8AC3E}">
        <p14:creationId xmlns:p14="http://schemas.microsoft.com/office/powerpoint/2010/main" val="386719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497DB014-D597-1661-4813-A89FE94E5620}"/>
              </a:ext>
            </a:extLst>
          </p:cNvPr>
          <p:cNvGrpSpPr/>
          <p:nvPr/>
        </p:nvGrpSpPr>
        <p:grpSpPr>
          <a:xfrm>
            <a:off x="259531" y="4844404"/>
            <a:ext cx="3549420" cy="3193616"/>
            <a:chOff x="0" y="0"/>
            <a:chExt cx="2153090" cy="1937258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3C8EAFCE-5B9B-B873-AC51-8F5DF8B1D5D4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grpSp>
        <p:nvGrpSpPr>
          <p:cNvPr id="4" name="Group 9">
            <a:extLst>
              <a:ext uri="{FF2B5EF4-FFF2-40B4-BE49-F238E27FC236}">
                <a16:creationId xmlns:a16="http://schemas.microsoft.com/office/drawing/2014/main" id="{0E7B9620-BCF3-0A5B-F54A-103BBEF17A37}"/>
              </a:ext>
            </a:extLst>
          </p:cNvPr>
          <p:cNvGrpSpPr/>
          <p:nvPr/>
        </p:nvGrpSpPr>
        <p:grpSpPr>
          <a:xfrm rot="-10791976">
            <a:off x="2035427" y="2110484"/>
            <a:ext cx="12839875" cy="1031170"/>
            <a:chOff x="0" y="0"/>
            <a:chExt cx="15813721" cy="1270000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67790E84-713D-2D77-CE9D-1ED37E3E0548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A27333F6-1FBF-AB2F-02DD-A044D0BDB34F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7" name="Freeform 12">
            <a:extLst>
              <a:ext uri="{FF2B5EF4-FFF2-40B4-BE49-F238E27FC236}">
                <a16:creationId xmlns:a16="http://schemas.microsoft.com/office/drawing/2014/main" id="{F43BC0BF-1651-D410-52FC-33E592A0BF01}"/>
              </a:ext>
            </a:extLst>
          </p:cNvPr>
          <p:cNvSpPr/>
          <p:nvPr/>
        </p:nvSpPr>
        <p:spPr>
          <a:xfrm>
            <a:off x="3949269" y="3513084"/>
            <a:ext cx="6932465" cy="5856256"/>
          </a:xfrm>
          <a:custGeom>
            <a:avLst/>
            <a:gdLst/>
            <a:ahLst/>
            <a:cxnLst/>
            <a:rect l="l" t="t" r="r" b="b"/>
            <a:pathLst>
              <a:path w="6932465" h="5856256">
                <a:moveTo>
                  <a:pt x="0" y="0"/>
                </a:moveTo>
                <a:lnTo>
                  <a:pt x="6932465" y="0"/>
                </a:lnTo>
                <a:lnTo>
                  <a:pt x="6932465" y="5856256"/>
                </a:lnTo>
                <a:lnTo>
                  <a:pt x="0" y="5856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78C742E5-A180-3E24-FB95-3460DC7D10F6}"/>
              </a:ext>
            </a:extLst>
          </p:cNvPr>
          <p:cNvSpPr/>
          <p:nvPr/>
        </p:nvSpPr>
        <p:spPr>
          <a:xfrm>
            <a:off x="11081759" y="3545098"/>
            <a:ext cx="6966492" cy="5814717"/>
          </a:xfrm>
          <a:custGeom>
            <a:avLst/>
            <a:gdLst/>
            <a:ahLst/>
            <a:cxnLst/>
            <a:rect l="l" t="t" r="r" b="b"/>
            <a:pathLst>
              <a:path w="6966492" h="5814717">
                <a:moveTo>
                  <a:pt x="0" y="0"/>
                </a:moveTo>
                <a:lnTo>
                  <a:pt x="6966493" y="0"/>
                </a:lnTo>
                <a:lnTo>
                  <a:pt x="6966493" y="5814717"/>
                </a:lnTo>
                <a:lnTo>
                  <a:pt x="0" y="58147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1E9BB463-166F-A465-8FC3-4F0792163978}"/>
              </a:ext>
            </a:extLst>
          </p:cNvPr>
          <p:cNvSpPr txBox="1"/>
          <p:nvPr/>
        </p:nvSpPr>
        <p:spPr>
          <a:xfrm>
            <a:off x="547838" y="5174387"/>
            <a:ext cx="2972805" cy="246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9"/>
              </a:lnSpc>
            </a:pPr>
            <a:r>
              <a:rPr lang="en-US" sz="26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DMC (Duff Moisture Code) - average moisture content of loosely compacted organic layers of moderate depth.</a:t>
            </a: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CA35E46C-0120-4771-BBA2-E0AE53F2DFB1}"/>
              </a:ext>
            </a:extLst>
          </p:cNvPr>
          <p:cNvSpPr txBox="1"/>
          <p:nvPr/>
        </p:nvSpPr>
        <p:spPr>
          <a:xfrm rot="8023">
            <a:off x="3234910" y="2181252"/>
            <a:ext cx="11640955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 : FFMC, </a:t>
            </a:r>
            <a:r>
              <a:rPr lang="en-US" sz="3600" u="sng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DMC</a:t>
            </a: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, DC (MOISTURE CONTENT)</a:t>
            </a:r>
          </a:p>
        </p:txBody>
      </p:sp>
    </p:spTree>
    <p:extLst>
      <p:ext uri="{BB962C8B-B14F-4D97-AF65-F5344CB8AC3E}">
        <p14:creationId xmlns:p14="http://schemas.microsoft.com/office/powerpoint/2010/main" val="235701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55D5BF01-BDC1-B35E-6808-8808371C0E0C}"/>
              </a:ext>
            </a:extLst>
          </p:cNvPr>
          <p:cNvGrpSpPr/>
          <p:nvPr/>
        </p:nvGrpSpPr>
        <p:grpSpPr>
          <a:xfrm>
            <a:off x="259531" y="4445055"/>
            <a:ext cx="3549420" cy="3193616"/>
            <a:chOff x="0" y="0"/>
            <a:chExt cx="2153090" cy="1937258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69F7456-9BDE-15D2-5F66-9BA470849A0F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5BBE16-1D5D-C803-FDFA-91F3525B2DEB}"/>
              </a:ext>
            </a:extLst>
          </p:cNvPr>
          <p:cNvGrpSpPr/>
          <p:nvPr/>
        </p:nvGrpSpPr>
        <p:grpSpPr>
          <a:xfrm rot="-10791976">
            <a:off x="2035427" y="2179775"/>
            <a:ext cx="12839875" cy="1031170"/>
            <a:chOff x="0" y="0"/>
            <a:chExt cx="15813721" cy="12700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565AF6A-AEBA-D721-B35F-899B6B68B502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82F7D75-CEAC-CAB8-E1CD-0BD7D746900A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3" name="Freeform 12">
            <a:extLst>
              <a:ext uri="{FF2B5EF4-FFF2-40B4-BE49-F238E27FC236}">
                <a16:creationId xmlns:a16="http://schemas.microsoft.com/office/drawing/2014/main" id="{1F78C373-36F9-5410-6D15-785516AD935E}"/>
              </a:ext>
            </a:extLst>
          </p:cNvPr>
          <p:cNvSpPr/>
          <p:nvPr/>
        </p:nvSpPr>
        <p:spPr>
          <a:xfrm>
            <a:off x="4003680" y="3445003"/>
            <a:ext cx="6789496" cy="5635954"/>
          </a:xfrm>
          <a:custGeom>
            <a:avLst/>
            <a:gdLst/>
            <a:ahLst/>
            <a:cxnLst/>
            <a:rect l="l" t="t" r="r" b="b"/>
            <a:pathLst>
              <a:path w="6789496" h="5635954">
                <a:moveTo>
                  <a:pt x="0" y="0"/>
                </a:moveTo>
                <a:lnTo>
                  <a:pt x="6789496" y="0"/>
                </a:lnTo>
                <a:lnTo>
                  <a:pt x="6789496" y="5635955"/>
                </a:lnTo>
                <a:lnTo>
                  <a:pt x="0" y="5635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2" b="-882"/>
            </a:stretch>
          </a:blipFill>
        </p:spPr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C619AC0-8655-2C0F-8BC8-2C5F3CD1A819}"/>
              </a:ext>
            </a:extLst>
          </p:cNvPr>
          <p:cNvSpPr/>
          <p:nvPr/>
        </p:nvSpPr>
        <p:spPr>
          <a:xfrm>
            <a:off x="11069401" y="3420062"/>
            <a:ext cx="6812084" cy="5685838"/>
          </a:xfrm>
          <a:custGeom>
            <a:avLst/>
            <a:gdLst/>
            <a:ahLst/>
            <a:cxnLst/>
            <a:rect l="l" t="t" r="r" b="b"/>
            <a:pathLst>
              <a:path w="6812084" h="5685838">
                <a:moveTo>
                  <a:pt x="0" y="0"/>
                </a:moveTo>
                <a:lnTo>
                  <a:pt x="6812085" y="0"/>
                </a:lnTo>
                <a:lnTo>
                  <a:pt x="6812085" y="5685838"/>
                </a:lnTo>
                <a:lnTo>
                  <a:pt x="0" y="5685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4945-7670-12B9-5F14-215BE8ED263E}"/>
              </a:ext>
            </a:extLst>
          </p:cNvPr>
          <p:cNvSpPr txBox="1"/>
          <p:nvPr/>
        </p:nvSpPr>
        <p:spPr>
          <a:xfrm>
            <a:off x="547838" y="5054410"/>
            <a:ext cx="2972805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9"/>
              </a:lnSpc>
            </a:pPr>
            <a:r>
              <a:rPr lang="en-US" sz="2649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DC (Drought Code) - average moisture content of deep, compact organic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35F74C-2B7B-441D-1CA6-34B88C65005C}"/>
              </a:ext>
            </a:extLst>
          </p:cNvPr>
          <p:cNvSpPr txBox="1"/>
          <p:nvPr/>
        </p:nvSpPr>
        <p:spPr>
          <a:xfrm rot="8023">
            <a:off x="3234910" y="2250543"/>
            <a:ext cx="11640955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 : FFMC, DMC, </a:t>
            </a:r>
            <a:r>
              <a:rPr lang="en-US" sz="3600" u="sng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DC</a:t>
            </a: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 (MOISTURE CONTENT)</a:t>
            </a:r>
          </a:p>
        </p:txBody>
      </p:sp>
    </p:spTree>
    <p:extLst>
      <p:ext uri="{BB962C8B-B14F-4D97-AF65-F5344CB8AC3E}">
        <p14:creationId xmlns:p14="http://schemas.microsoft.com/office/powerpoint/2010/main" val="2798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25219E5C-9B07-CC92-0162-981A31E71134}"/>
              </a:ext>
            </a:extLst>
          </p:cNvPr>
          <p:cNvGrpSpPr/>
          <p:nvPr/>
        </p:nvGrpSpPr>
        <p:grpSpPr>
          <a:xfrm>
            <a:off x="263760" y="4656648"/>
            <a:ext cx="3549420" cy="3193616"/>
            <a:chOff x="0" y="0"/>
            <a:chExt cx="2153090" cy="1937258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99168ACE-F2E5-DF9E-3B2C-03A3EB79984F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grpSp>
        <p:nvGrpSpPr>
          <p:cNvPr id="4" name="Group 9">
            <a:extLst>
              <a:ext uri="{FF2B5EF4-FFF2-40B4-BE49-F238E27FC236}">
                <a16:creationId xmlns:a16="http://schemas.microsoft.com/office/drawing/2014/main" id="{56DCA786-8C98-6B00-8574-C3A050A176D9}"/>
              </a:ext>
            </a:extLst>
          </p:cNvPr>
          <p:cNvGrpSpPr/>
          <p:nvPr/>
        </p:nvGrpSpPr>
        <p:grpSpPr>
          <a:xfrm rot="-10791976">
            <a:off x="2035427" y="2044653"/>
            <a:ext cx="12839875" cy="1031170"/>
            <a:chOff x="0" y="0"/>
            <a:chExt cx="15813721" cy="1270000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1212ECD5-2EAB-87BF-62D8-D81C098FFC58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0790F84-0681-AD52-1842-A5CAD3387202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7" name="Freeform 12">
            <a:extLst>
              <a:ext uri="{FF2B5EF4-FFF2-40B4-BE49-F238E27FC236}">
                <a16:creationId xmlns:a16="http://schemas.microsoft.com/office/drawing/2014/main" id="{59BCEC0E-2BB5-4E83-A307-F9B32940482B}"/>
              </a:ext>
            </a:extLst>
          </p:cNvPr>
          <p:cNvSpPr/>
          <p:nvPr/>
        </p:nvSpPr>
        <p:spPr>
          <a:xfrm>
            <a:off x="4080580" y="3401012"/>
            <a:ext cx="6834908" cy="5704888"/>
          </a:xfrm>
          <a:custGeom>
            <a:avLst/>
            <a:gdLst/>
            <a:ahLst/>
            <a:cxnLst/>
            <a:rect l="l" t="t" r="r" b="b"/>
            <a:pathLst>
              <a:path w="6834908" h="5704888">
                <a:moveTo>
                  <a:pt x="0" y="0"/>
                </a:moveTo>
                <a:lnTo>
                  <a:pt x="6834908" y="0"/>
                </a:lnTo>
                <a:lnTo>
                  <a:pt x="6834908" y="5704888"/>
                </a:lnTo>
                <a:lnTo>
                  <a:pt x="0" y="5704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375F4426-6C1A-E0B5-B19A-29ECA6991835}"/>
              </a:ext>
            </a:extLst>
          </p:cNvPr>
          <p:cNvSpPr/>
          <p:nvPr/>
        </p:nvSpPr>
        <p:spPr>
          <a:xfrm>
            <a:off x="11144787" y="3401012"/>
            <a:ext cx="6834908" cy="5704888"/>
          </a:xfrm>
          <a:custGeom>
            <a:avLst/>
            <a:gdLst/>
            <a:ahLst/>
            <a:cxnLst/>
            <a:rect l="l" t="t" r="r" b="b"/>
            <a:pathLst>
              <a:path w="6834908" h="5704888">
                <a:moveTo>
                  <a:pt x="0" y="0"/>
                </a:moveTo>
                <a:lnTo>
                  <a:pt x="6834908" y="0"/>
                </a:lnTo>
                <a:lnTo>
                  <a:pt x="6834908" y="5704888"/>
                </a:lnTo>
                <a:lnTo>
                  <a:pt x="0" y="5704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C821E34-DF91-9856-CCCA-486D82EEF75B}"/>
              </a:ext>
            </a:extLst>
          </p:cNvPr>
          <p:cNvSpPr txBox="1"/>
          <p:nvPr/>
        </p:nvSpPr>
        <p:spPr>
          <a:xfrm>
            <a:off x="552067" y="5524794"/>
            <a:ext cx="2972805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849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ISI (Initial Spread Index) - expected rate of fire spread</a:t>
            </a: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CF7743E6-A7B0-CCC5-E0C7-05821CE17792}"/>
              </a:ext>
            </a:extLst>
          </p:cNvPr>
          <p:cNvSpPr txBox="1"/>
          <p:nvPr/>
        </p:nvSpPr>
        <p:spPr>
          <a:xfrm rot="8023">
            <a:off x="3493519" y="2114453"/>
            <a:ext cx="11640955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 : </a:t>
            </a:r>
            <a:r>
              <a:rPr lang="en-US" sz="3600" u="sng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ISI</a:t>
            </a: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, BUI, FWI (FIRE BEHAVIOUR)</a:t>
            </a:r>
          </a:p>
        </p:txBody>
      </p:sp>
    </p:spTree>
    <p:extLst>
      <p:ext uri="{BB962C8B-B14F-4D97-AF65-F5344CB8AC3E}">
        <p14:creationId xmlns:p14="http://schemas.microsoft.com/office/powerpoint/2010/main" val="15253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108FE9C9-0C17-8AFB-A59F-DCF30DEACDA2}"/>
              </a:ext>
            </a:extLst>
          </p:cNvPr>
          <p:cNvGrpSpPr/>
          <p:nvPr/>
        </p:nvGrpSpPr>
        <p:grpSpPr>
          <a:xfrm>
            <a:off x="264460" y="4564840"/>
            <a:ext cx="3549420" cy="3193616"/>
            <a:chOff x="0" y="0"/>
            <a:chExt cx="2153090" cy="1937258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110C1E15-D1B0-6783-FEE5-F342DF9DC007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0BCD41-C1D4-B4E2-FC11-E748CD6CF813}"/>
              </a:ext>
            </a:extLst>
          </p:cNvPr>
          <p:cNvGrpSpPr/>
          <p:nvPr/>
        </p:nvGrpSpPr>
        <p:grpSpPr>
          <a:xfrm rot="-10791976">
            <a:off x="2035427" y="1968453"/>
            <a:ext cx="12839875" cy="1031170"/>
            <a:chOff x="0" y="0"/>
            <a:chExt cx="15813721" cy="12700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82303F3-93FF-0A4E-10D3-94336CFD586E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7792B0A-71A8-3E39-2760-E074CCE4BFEA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3" name="Freeform 12">
            <a:extLst>
              <a:ext uri="{FF2B5EF4-FFF2-40B4-BE49-F238E27FC236}">
                <a16:creationId xmlns:a16="http://schemas.microsoft.com/office/drawing/2014/main" id="{007FC474-B965-59B1-9F7A-FD6736A1314F}"/>
              </a:ext>
            </a:extLst>
          </p:cNvPr>
          <p:cNvSpPr/>
          <p:nvPr/>
        </p:nvSpPr>
        <p:spPr>
          <a:xfrm>
            <a:off x="4080580" y="3324812"/>
            <a:ext cx="6834908" cy="5704888"/>
          </a:xfrm>
          <a:custGeom>
            <a:avLst/>
            <a:gdLst/>
            <a:ahLst/>
            <a:cxnLst/>
            <a:rect l="l" t="t" r="r" b="b"/>
            <a:pathLst>
              <a:path w="6834908" h="5704888">
                <a:moveTo>
                  <a:pt x="0" y="0"/>
                </a:moveTo>
                <a:lnTo>
                  <a:pt x="6834908" y="0"/>
                </a:lnTo>
                <a:lnTo>
                  <a:pt x="6834908" y="5704888"/>
                </a:lnTo>
                <a:lnTo>
                  <a:pt x="0" y="5704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5192DC6-CE47-95DF-E3C1-5D99C6680B59}"/>
              </a:ext>
            </a:extLst>
          </p:cNvPr>
          <p:cNvSpPr/>
          <p:nvPr/>
        </p:nvSpPr>
        <p:spPr>
          <a:xfrm>
            <a:off x="11163138" y="3324812"/>
            <a:ext cx="6797508" cy="5673671"/>
          </a:xfrm>
          <a:custGeom>
            <a:avLst/>
            <a:gdLst/>
            <a:ahLst/>
            <a:cxnLst/>
            <a:rect l="l" t="t" r="r" b="b"/>
            <a:pathLst>
              <a:path w="6797508" h="5673671">
                <a:moveTo>
                  <a:pt x="0" y="0"/>
                </a:moveTo>
                <a:lnTo>
                  <a:pt x="6797507" y="0"/>
                </a:lnTo>
                <a:lnTo>
                  <a:pt x="6797507" y="5673672"/>
                </a:lnTo>
                <a:lnTo>
                  <a:pt x="0" y="5673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C370A5-54BB-0A6D-B126-D3BEBAF2AD93}"/>
              </a:ext>
            </a:extLst>
          </p:cNvPr>
          <p:cNvSpPr txBox="1"/>
          <p:nvPr/>
        </p:nvSpPr>
        <p:spPr>
          <a:xfrm>
            <a:off x="552767" y="5004360"/>
            <a:ext cx="2972805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849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BUI (Buildup Index) - total amount of fuel available for combustion on the landscape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572356-6E0C-43AC-9F20-4E89E8CA3BBE}"/>
              </a:ext>
            </a:extLst>
          </p:cNvPr>
          <p:cNvSpPr txBox="1"/>
          <p:nvPr/>
        </p:nvSpPr>
        <p:spPr>
          <a:xfrm rot="8023">
            <a:off x="3493519" y="2038253"/>
            <a:ext cx="11640955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 : ISI, </a:t>
            </a:r>
            <a:r>
              <a:rPr lang="en-US" sz="3600" u="sng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BUI</a:t>
            </a: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, FWI (FIRE BEHAVIOUR)</a:t>
            </a:r>
          </a:p>
        </p:txBody>
      </p:sp>
    </p:spTree>
    <p:extLst>
      <p:ext uri="{BB962C8B-B14F-4D97-AF65-F5344CB8AC3E}">
        <p14:creationId xmlns:p14="http://schemas.microsoft.com/office/powerpoint/2010/main" val="355754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21" name="Group 6">
            <a:extLst>
              <a:ext uri="{FF2B5EF4-FFF2-40B4-BE49-F238E27FC236}">
                <a16:creationId xmlns:a16="http://schemas.microsoft.com/office/drawing/2014/main" id="{7D427667-85D7-1E05-0EA0-8E1AAE62BA75}"/>
              </a:ext>
            </a:extLst>
          </p:cNvPr>
          <p:cNvGrpSpPr/>
          <p:nvPr/>
        </p:nvGrpSpPr>
        <p:grpSpPr>
          <a:xfrm>
            <a:off x="405608" y="4345308"/>
            <a:ext cx="3549420" cy="3193616"/>
            <a:chOff x="0" y="0"/>
            <a:chExt cx="2153090" cy="1937258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F37AAD64-A1CC-0919-94D6-65F5A5DAE339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66A67940-C8EB-695B-A923-6E5739CB675B}"/>
              </a:ext>
            </a:extLst>
          </p:cNvPr>
          <p:cNvGrpSpPr/>
          <p:nvPr/>
        </p:nvGrpSpPr>
        <p:grpSpPr>
          <a:xfrm rot="-10791976">
            <a:off x="2035427" y="1958084"/>
            <a:ext cx="12839875" cy="1031170"/>
            <a:chOff x="0" y="0"/>
            <a:chExt cx="15813721" cy="1270000"/>
          </a:xfrm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47E09FE6-F2D1-3796-10F2-41381DBB07CD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2E56A74A-A263-B1CC-45CF-C5D0A4B1D73C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26" name="TextBox 12">
            <a:extLst>
              <a:ext uri="{FF2B5EF4-FFF2-40B4-BE49-F238E27FC236}">
                <a16:creationId xmlns:a16="http://schemas.microsoft.com/office/drawing/2014/main" id="{917BAEB8-C810-6306-26D7-92728A0611B2}"/>
              </a:ext>
            </a:extLst>
          </p:cNvPr>
          <p:cNvSpPr txBox="1"/>
          <p:nvPr/>
        </p:nvSpPr>
        <p:spPr>
          <a:xfrm>
            <a:off x="693915" y="4999142"/>
            <a:ext cx="2972805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849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FWI (Fire Weather Index) - numeric rating of fire intensity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A27DE26C-46DD-24AD-FDD1-D04562A6671F}"/>
              </a:ext>
            </a:extLst>
          </p:cNvPr>
          <p:cNvSpPr txBox="1"/>
          <p:nvPr/>
        </p:nvSpPr>
        <p:spPr>
          <a:xfrm rot="8023">
            <a:off x="3493519" y="2027884"/>
            <a:ext cx="11640955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 : ISI, BUI, </a:t>
            </a:r>
            <a:r>
              <a:rPr lang="en-US" sz="3600" u="sng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FWI</a:t>
            </a: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 (FIRE BEHAVIOUR)</a:t>
            </a:r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81338186-7D72-5706-A9BB-F423EDB943EB}"/>
              </a:ext>
            </a:extLst>
          </p:cNvPr>
          <p:cNvSpPr/>
          <p:nvPr/>
        </p:nvSpPr>
        <p:spPr>
          <a:xfrm>
            <a:off x="4151154" y="3314443"/>
            <a:ext cx="6834908" cy="5673671"/>
          </a:xfrm>
          <a:custGeom>
            <a:avLst/>
            <a:gdLst/>
            <a:ahLst/>
            <a:cxnLst/>
            <a:rect l="l" t="t" r="r" b="b"/>
            <a:pathLst>
              <a:path w="6834908" h="5673671">
                <a:moveTo>
                  <a:pt x="0" y="0"/>
                </a:moveTo>
                <a:lnTo>
                  <a:pt x="6834908" y="0"/>
                </a:lnTo>
                <a:lnTo>
                  <a:pt x="6834908" y="5673672"/>
                </a:lnTo>
                <a:lnTo>
                  <a:pt x="0" y="5673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5" b="-275"/>
            </a:stretch>
          </a:blipFill>
        </p:spPr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D0A06476-6DDF-77B5-725B-D96B892B91CC}"/>
              </a:ext>
            </a:extLst>
          </p:cNvPr>
          <p:cNvSpPr/>
          <p:nvPr/>
        </p:nvSpPr>
        <p:spPr>
          <a:xfrm>
            <a:off x="11182188" y="3314443"/>
            <a:ext cx="6778458" cy="5673671"/>
          </a:xfrm>
          <a:custGeom>
            <a:avLst/>
            <a:gdLst/>
            <a:ahLst/>
            <a:cxnLst/>
            <a:rect l="l" t="t" r="r" b="b"/>
            <a:pathLst>
              <a:path w="6778458" h="5673671">
                <a:moveTo>
                  <a:pt x="0" y="0"/>
                </a:moveTo>
                <a:lnTo>
                  <a:pt x="6778457" y="0"/>
                </a:lnTo>
                <a:lnTo>
                  <a:pt x="6778457" y="5673672"/>
                </a:lnTo>
                <a:lnTo>
                  <a:pt x="0" y="5673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49" t="-532" b="-532"/>
            </a:stretch>
          </a:blipFill>
        </p:spPr>
      </p:sp>
    </p:spTree>
    <p:extLst>
      <p:ext uri="{BB962C8B-B14F-4D97-AF65-F5344CB8AC3E}">
        <p14:creationId xmlns:p14="http://schemas.microsoft.com/office/powerpoint/2010/main" val="357566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CC640-60B3-68B7-59F0-2BA87C246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"/>
            <a:ext cx="18288000" cy="10307005"/>
          </a:xfrm>
          <a:prstGeom prst="rect">
            <a:avLst/>
          </a:prstGeom>
        </p:spPr>
      </p:pic>
      <p:grpSp>
        <p:nvGrpSpPr>
          <p:cNvPr id="4" name="Group 7">
            <a:extLst>
              <a:ext uri="{FF2B5EF4-FFF2-40B4-BE49-F238E27FC236}">
                <a16:creationId xmlns:a16="http://schemas.microsoft.com/office/drawing/2014/main" id="{F927F479-F56F-7EB2-AB43-F8B3BB483861}"/>
              </a:ext>
            </a:extLst>
          </p:cNvPr>
          <p:cNvGrpSpPr/>
          <p:nvPr/>
        </p:nvGrpSpPr>
        <p:grpSpPr>
          <a:xfrm rot="-10791976">
            <a:off x="2035427" y="1958084"/>
            <a:ext cx="12839875" cy="1031170"/>
            <a:chOff x="0" y="0"/>
            <a:chExt cx="15813721" cy="12700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19F1801-6D28-CF64-ED03-6EE358D1C0B9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899FCC6A-57D0-47E9-67D1-7CC9644A7632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8" name="Freeform 10">
            <a:extLst>
              <a:ext uri="{FF2B5EF4-FFF2-40B4-BE49-F238E27FC236}">
                <a16:creationId xmlns:a16="http://schemas.microsoft.com/office/drawing/2014/main" id="{B3313EBB-1E0D-92AF-0056-384A97225698}"/>
              </a:ext>
            </a:extLst>
          </p:cNvPr>
          <p:cNvSpPr/>
          <p:nvPr/>
        </p:nvSpPr>
        <p:spPr>
          <a:xfrm>
            <a:off x="181576" y="4089081"/>
            <a:ext cx="5891457" cy="4903877"/>
          </a:xfrm>
          <a:custGeom>
            <a:avLst/>
            <a:gdLst/>
            <a:ahLst/>
            <a:cxnLst/>
            <a:rect l="l" t="t" r="r" b="b"/>
            <a:pathLst>
              <a:path w="5891457" h="4903877">
                <a:moveTo>
                  <a:pt x="0" y="0"/>
                </a:moveTo>
                <a:lnTo>
                  <a:pt x="5891457" y="0"/>
                </a:lnTo>
                <a:lnTo>
                  <a:pt x="5891457" y="4903877"/>
                </a:lnTo>
                <a:lnTo>
                  <a:pt x="0" y="4903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44" b="-744"/>
            </a:stretch>
          </a:blipFill>
        </p:spPr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BC1F11A9-09CC-ABA1-0517-FF0E47EF565E}"/>
              </a:ext>
            </a:extLst>
          </p:cNvPr>
          <p:cNvSpPr/>
          <p:nvPr/>
        </p:nvSpPr>
        <p:spPr>
          <a:xfrm>
            <a:off x="6197654" y="4089081"/>
            <a:ext cx="5875233" cy="4903877"/>
          </a:xfrm>
          <a:custGeom>
            <a:avLst/>
            <a:gdLst/>
            <a:ahLst/>
            <a:cxnLst/>
            <a:rect l="l" t="t" r="r" b="b"/>
            <a:pathLst>
              <a:path w="5875233" h="4903877">
                <a:moveTo>
                  <a:pt x="0" y="0"/>
                </a:moveTo>
                <a:lnTo>
                  <a:pt x="5875233" y="0"/>
                </a:lnTo>
                <a:lnTo>
                  <a:pt x="5875233" y="4903877"/>
                </a:lnTo>
                <a:lnTo>
                  <a:pt x="0" y="490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04" b="-604"/>
            </a:stretch>
          </a:blipFill>
        </p:spPr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12369440-C91C-029C-557C-BC4AE6C32D70}"/>
              </a:ext>
            </a:extLst>
          </p:cNvPr>
          <p:cNvSpPr/>
          <p:nvPr/>
        </p:nvSpPr>
        <p:spPr>
          <a:xfrm>
            <a:off x="12206237" y="4089081"/>
            <a:ext cx="5857774" cy="4903877"/>
          </a:xfrm>
          <a:custGeom>
            <a:avLst/>
            <a:gdLst/>
            <a:ahLst/>
            <a:cxnLst/>
            <a:rect l="l" t="t" r="r" b="b"/>
            <a:pathLst>
              <a:path w="5857774" h="4903877">
                <a:moveTo>
                  <a:pt x="0" y="0"/>
                </a:moveTo>
                <a:lnTo>
                  <a:pt x="5857775" y="0"/>
                </a:lnTo>
                <a:lnTo>
                  <a:pt x="5857775" y="4903877"/>
                </a:lnTo>
                <a:lnTo>
                  <a:pt x="0" y="49038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53" b="-453"/>
            </a:stretch>
          </a:blipFill>
        </p:spPr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3936C9E9-D8CC-DA13-493F-15446AFF1F11}"/>
              </a:ext>
            </a:extLst>
          </p:cNvPr>
          <p:cNvSpPr txBox="1"/>
          <p:nvPr/>
        </p:nvSpPr>
        <p:spPr>
          <a:xfrm rot="8023">
            <a:off x="3238026" y="2015585"/>
            <a:ext cx="11896462" cy="73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sz="3679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TREND ANALYSIS BETWEEN FIRE INDEX AND FIRE EVENTS</a:t>
            </a:r>
          </a:p>
        </p:txBody>
      </p:sp>
    </p:spTree>
    <p:extLst>
      <p:ext uri="{BB962C8B-B14F-4D97-AF65-F5344CB8AC3E}">
        <p14:creationId xmlns:p14="http://schemas.microsoft.com/office/powerpoint/2010/main" val="418257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8838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076684">
            <a:off x="-1726981" y="7936637"/>
            <a:ext cx="5511363" cy="3692613"/>
          </a:xfrm>
          <a:custGeom>
            <a:avLst/>
            <a:gdLst/>
            <a:ahLst/>
            <a:cxnLst/>
            <a:rect l="l" t="t" r="r" b="b"/>
            <a:pathLst>
              <a:path w="5511363" h="3692613">
                <a:moveTo>
                  <a:pt x="0" y="0"/>
                </a:moveTo>
                <a:lnTo>
                  <a:pt x="5511362" y="0"/>
                </a:lnTo>
                <a:lnTo>
                  <a:pt x="5511362" y="3692613"/>
                </a:lnTo>
                <a:lnTo>
                  <a:pt x="0" y="3692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71238" y="830897"/>
            <a:ext cx="3239657" cy="2356942"/>
          </a:xfrm>
          <a:custGeom>
            <a:avLst/>
            <a:gdLst/>
            <a:ahLst/>
            <a:cxnLst/>
            <a:rect l="l" t="t" r="r" b="b"/>
            <a:pathLst>
              <a:path w="3239657" h="2356942">
                <a:moveTo>
                  <a:pt x="0" y="0"/>
                </a:moveTo>
                <a:lnTo>
                  <a:pt x="3239658" y="0"/>
                </a:lnTo>
                <a:lnTo>
                  <a:pt x="3239658" y="2356941"/>
                </a:lnTo>
                <a:lnTo>
                  <a:pt x="0" y="2356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584267">
            <a:off x="2032407" y="6130201"/>
            <a:ext cx="1885244" cy="3161086"/>
          </a:xfrm>
          <a:custGeom>
            <a:avLst/>
            <a:gdLst/>
            <a:ahLst/>
            <a:cxnLst/>
            <a:rect l="l" t="t" r="r" b="b"/>
            <a:pathLst>
              <a:path w="1885244" h="3161086">
                <a:moveTo>
                  <a:pt x="0" y="0"/>
                </a:moveTo>
                <a:lnTo>
                  <a:pt x="1885245" y="0"/>
                </a:lnTo>
                <a:lnTo>
                  <a:pt x="1885245" y="3161086"/>
                </a:lnTo>
                <a:lnTo>
                  <a:pt x="0" y="3161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3776893" y="-22079"/>
            <a:ext cx="13365732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AGENDA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17434" y="2271641"/>
            <a:ext cx="4659606" cy="1218173"/>
            <a:chOff x="20433" y="-94422"/>
            <a:chExt cx="6212808" cy="1624230"/>
          </a:xfrm>
        </p:grpSpPr>
        <p:grpSp>
          <p:nvGrpSpPr>
            <p:cNvPr id="10" name="Group 10"/>
            <p:cNvGrpSpPr/>
            <p:nvPr/>
          </p:nvGrpSpPr>
          <p:grpSpPr>
            <a:xfrm rot="-10695202">
              <a:off x="20433" y="94348"/>
              <a:ext cx="6212808" cy="1435460"/>
              <a:chOff x="0" y="0"/>
              <a:chExt cx="5496679" cy="127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496680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5496680" h="1270000">
                    <a:moveTo>
                      <a:pt x="5496680" y="635000"/>
                    </a:moveTo>
                    <a:cubicBezTo>
                      <a:pt x="5496680" y="810438"/>
                      <a:pt x="5425534" y="969137"/>
                      <a:pt x="5310675" y="1083996"/>
                    </a:cubicBezTo>
                    <a:cubicBezTo>
                      <a:pt x="5195817" y="1198969"/>
                      <a:pt x="5037003" y="1270000"/>
                      <a:pt x="4861680" y="1270000"/>
                    </a:cubicBezTo>
                    <a:lnTo>
                      <a:pt x="707590" y="1270000"/>
                    </a:lnTo>
                    <a:cubicBezTo>
                      <a:pt x="284340" y="1270000"/>
                      <a:pt x="0" y="985761"/>
                      <a:pt x="0" y="635000"/>
                    </a:cubicBezTo>
                    <a:cubicBezTo>
                      <a:pt x="0" y="459562"/>
                      <a:pt x="71145" y="300863"/>
                      <a:pt x="186004" y="186004"/>
                    </a:cubicBezTo>
                    <a:cubicBezTo>
                      <a:pt x="300863" y="71031"/>
                      <a:pt x="459676" y="0"/>
                      <a:pt x="707590" y="0"/>
                    </a:cubicBezTo>
                    <a:lnTo>
                      <a:pt x="4861680" y="0"/>
                    </a:lnTo>
                    <a:cubicBezTo>
                      <a:pt x="5037003" y="0"/>
                      <a:pt x="5195817" y="71031"/>
                      <a:pt x="5310675" y="186004"/>
                    </a:cubicBezTo>
                    <a:cubicBezTo>
                      <a:pt x="5425534" y="300863"/>
                      <a:pt x="5496680" y="459562"/>
                      <a:pt x="5496680" y="635000"/>
                    </a:cubicBezTo>
                    <a:close/>
                  </a:path>
                </a:pathLst>
              </a:custGeom>
              <a:solidFill>
                <a:srgbClr val="DFD3CA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4226565" y="0"/>
                <a:ext cx="127011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0114" h="1270000">
                    <a:moveTo>
                      <a:pt x="1270115" y="635000"/>
                    </a:moveTo>
                    <a:cubicBezTo>
                      <a:pt x="1270115" y="810438"/>
                      <a:pt x="1198969" y="969137"/>
                      <a:pt x="1084110" y="1083996"/>
                    </a:cubicBezTo>
                    <a:cubicBezTo>
                      <a:pt x="969252" y="1198969"/>
                      <a:pt x="810438" y="1270000"/>
                      <a:pt x="635115" y="1270000"/>
                    </a:cubicBezTo>
                    <a:cubicBezTo>
                      <a:pt x="284341" y="1270000"/>
                      <a:pt x="0" y="985761"/>
                      <a:pt x="0" y="635000"/>
                    </a:cubicBezTo>
                    <a:cubicBezTo>
                      <a:pt x="0" y="459562"/>
                      <a:pt x="71031" y="300863"/>
                      <a:pt x="186004" y="186004"/>
                    </a:cubicBezTo>
                    <a:cubicBezTo>
                      <a:pt x="300978" y="71031"/>
                      <a:pt x="459676" y="0"/>
                      <a:pt x="635115" y="0"/>
                    </a:cubicBezTo>
                    <a:cubicBezTo>
                      <a:pt x="810438" y="0"/>
                      <a:pt x="969252" y="71031"/>
                      <a:pt x="1084110" y="186004"/>
                    </a:cubicBezTo>
                    <a:cubicBezTo>
                      <a:pt x="1198969" y="300863"/>
                      <a:pt x="1270115" y="459562"/>
                      <a:pt x="1270115" y="635000"/>
                    </a:cubicBezTo>
                    <a:close/>
                  </a:path>
                </a:pathLst>
              </a:custGeom>
              <a:solidFill>
                <a:srgbClr val="414141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 rot="104797">
              <a:off x="135318" y="-94422"/>
              <a:ext cx="1245420" cy="1475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E6DFDA"/>
                  </a:solidFill>
                  <a:latin typeface="Cubao Narrow"/>
                  <a:ea typeface="Cubao Narrow"/>
                  <a:cs typeface="Cubao Narrow"/>
                  <a:sym typeface="Cubao Narrow"/>
                </a:rPr>
                <a:t>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 rot="104797">
              <a:off x="1654844" y="337374"/>
              <a:ext cx="3756893" cy="878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414141"/>
                  </a:solidFill>
                  <a:latin typeface="Rustic Printed"/>
                  <a:ea typeface="Rustic Printed"/>
                  <a:cs typeface="Rustic Printed"/>
                  <a:sym typeface="Rustic Printed"/>
                </a:rPr>
                <a:t>EDA PROCESS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642675" y="3820892"/>
            <a:ext cx="6495588" cy="1230710"/>
            <a:chOff x="20056" y="-86424"/>
            <a:chExt cx="8660784" cy="1640947"/>
          </a:xfrm>
        </p:grpSpPr>
        <p:grpSp>
          <p:nvGrpSpPr>
            <p:cNvPr id="16" name="Group 16"/>
            <p:cNvGrpSpPr/>
            <p:nvPr/>
          </p:nvGrpSpPr>
          <p:grpSpPr>
            <a:xfrm rot="-10695202">
              <a:off x="20056" y="119063"/>
              <a:ext cx="7834525" cy="1435460"/>
              <a:chOff x="0" y="0"/>
              <a:chExt cx="6931467" cy="127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93146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6931467" h="1270000">
                    <a:moveTo>
                      <a:pt x="6931467" y="635000"/>
                    </a:moveTo>
                    <a:cubicBezTo>
                      <a:pt x="6931467" y="810438"/>
                      <a:pt x="6860322" y="969137"/>
                      <a:pt x="6745463" y="1083996"/>
                    </a:cubicBezTo>
                    <a:cubicBezTo>
                      <a:pt x="6630604" y="1198969"/>
                      <a:pt x="6471790" y="1270000"/>
                      <a:pt x="6296467" y="1270000"/>
                    </a:cubicBezTo>
                    <a:lnTo>
                      <a:pt x="743718" y="1270000"/>
                    </a:lnTo>
                    <a:cubicBezTo>
                      <a:pt x="284340" y="1270000"/>
                      <a:pt x="0" y="985761"/>
                      <a:pt x="0" y="635000"/>
                    </a:cubicBezTo>
                    <a:cubicBezTo>
                      <a:pt x="0" y="459562"/>
                      <a:pt x="71145" y="300863"/>
                      <a:pt x="186004" y="186004"/>
                    </a:cubicBezTo>
                    <a:cubicBezTo>
                      <a:pt x="300863" y="71031"/>
                      <a:pt x="459676" y="0"/>
                      <a:pt x="743718" y="0"/>
                    </a:cubicBezTo>
                    <a:lnTo>
                      <a:pt x="6296467" y="0"/>
                    </a:lnTo>
                    <a:cubicBezTo>
                      <a:pt x="6471790" y="0"/>
                      <a:pt x="6630604" y="71031"/>
                      <a:pt x="6745463" y="186004"/>
                    </a:cubicBezTo>
                    <a:cubicBezTo>
                      <a:pt x="6860322" y="300863"/>
                      <a:pt x="6931467" y="459562"/>
                      <a:pt x="6931467" y="635000"/>
                    </a:cubicBezTo>
                    <a:close/>
                  </a:path>
                </a:pathLst>
              </a:custGeom>
              <a:solidFill>
                <a:srgbClr val="DFD3CA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5661352" y="0"/>
                <a:ext cx="127011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0114" h="1270000">
                    <a:moveTo>
                      <a:pt x="1270115" y="635000"/>
                    </a:moveTo>
                    <a:cubicBezTo>
                      <a:pt x="1270115" y="810438"/>
                      <a:pt x="1198970" y="969137"/>
                      <a:pt x="1084111" y="1083996"/>
                    </a:cubicBezTo>
                    <a:cubicBezTo>
                      <a:pt x="969252" y="1198969"/>
                      <a:pt x="810438" y="1270000"/>
                      <a:pt x="635115" y="1270000"/>
                    </a:cubicBezTo>
                    <a:cubicBezTo>
                      <a:pt x="284341" y="1270000"/>
                      <a:pt x="0" y="985761"/>
                      <a:pt x="0" y="635000"/>
                    </a:cubicBezTo>
                    <a:cubicBezTo>
                      <a:pt x="0" y="459562"/>
                      <a:pt x="71031" y="300863"/>
                      <a:pt x="186005" y="186004"/>
                    </a:cubicBezTo>
                    <a:cubicBezTo>
                      <a:pt x="300978" y="71031"/>
                      <a:pt x="459677" y="0"/>
                      <a:pt x="635115" y="0"/>
                    </a:cubicBezTo>
                    <a:cubicBezTo>
                      <a:pt x="810438" y="0"/>
                      <a:pt x="969252" y="71031"/>
                      <a:pt x="1084111" y="186004"/>
                    </a:cubicBezTo>
                    <a:cubicBezTo>
                      <a:pt x="1198970" y="300863"/>
                      <a:pt x="1270115" y="459562"/>
                      <a:pt x="1270115" y="635000"/>
                    </a:cubicBezTo>
                    <a:close/>
                  </a:path>
                </a:pathLst>
              </a:custGeom>
              <a:solidFill>
                <a:srgbClr val="414141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 rot="104797">
              <a:off x="113192" y="-86424"/>
              <a:ext cx="1245420" cy="1475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sz="6399" dirty="0">
                  <a:solidFill>
                    <a:srgbClr val="E6DFDA"/>
                  </a:solidFill>
                  <a:latin typeface="Cubao Narrow"/>
                  <a:ea typeface="Cubao Narrow"/>
                  <a:cs typeface="Cubao Narrow"/>
                  <a:sym typeface="Cubao Narrow"/>
                </a:rPr>
                <a:t>2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 rot="104797">
              <a:off x="1671067" y="488813"/>
              <a:ext cx="7009773" cy="878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414141"/>
                  </a:solidFill>
                  <a:latin typeface="Rustic Printed"/>
                  <a:ea typeface="Rustic Printed"/>
                  <a:cs typeface="Rustic Printed"/>
                  <a:sym typeface="Rustic Printed"/>
                </a:rPr>
                <a:t>CLUSTERING FIRE EVENT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 rot="-10695202">
            <a:off x="4782171" y="5489785"/>
            <a:ext cx="6252938" cy="1076595"/>
            <a:chOff x="0" y="0"/>
            <a:chExt cx="7376245" cy="127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376245" cy="1270000"/>
            </a:xfrm>
            <a:custGeom>
              <a:avLst/>
              <a:gdLst/>
              <a:ahLst/>
              <a:cxnLst/>
              <a:rect l="l" t="t" r="r" b="b"/>
              <a:pathLst>
                <a:path w="7376245" h="1270000">
                  <a:moveTo>
                    <a:pt x="7376245" y="635000"/>
                  </a:moveTo>
                  <a:cubicBezTo>
                    <a:pt x="7376245" y="810438"/>
                    <a:pt x="7305100" y="969137"/>
                    <a:pt x="7190241" y="1083996"/>
                  </a:cubicBezTo>
                  <a:cubicBezTo>
                    <a:pt x="7075382" y="1198969"/>
                    <a:pt x="6916569" y="1270000"/>
                    <a:pt x="6741245" y="1270000"/>
                  </a:cubicBezTo>
                  <a:lnTo>
                    <a:pt x="754918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754918" y="0"/>
                  </a:cubicBezTo>
                  <a:lnTo>
                    <a:pt x="6741245" y="0"/>
                  </a:lnTo>
                  <a:cubicBezTo>
                    <a:pt x="6916569" y="0"/>
                    <a:pt x="7075382" y="71031"/>
                    <a:pt x="7190241" y="186004"/>
                  </a:cubicBezTo>
                  <a:cubicBezTo>
                    <a:pt x="7305100" y="300863"/>
                    <a:pt x="7376245" y="459562"/>
                    <a:pt x="7376245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6106131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9" y="969137"/>
                    <a:pt x="1084110" y="1083996"/>
                  </a:cubicBezTo>
                  <a:cubicBezTo>
                    <a:pt x="969251" y="1198969"/>
                    <a:pt x="810438" y="1270000"/>
                    <a:pt x="635114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4" y="0"/>
                  </a:cubicBezTo>
                  <a:cubicBezTo>
                    <a:pt x="810438" y="0"/>
                    <a:pt x="969251" y="71031"/>
                    <a:pt x="1084110" y="186004"/>
                  </a:cubicBezTo>
                  <a:cubicBezTo>
                    <a:pt x="1198969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24" name="TextBox 24"/>
          <p:cNvSpPr txBox="1"/>
          <p:nvPr/>
        </p:nvSpPr>
        <p:spPr>
          <a:xfrm rot="104797">
            <a:off x="5958358" y="5733467"/>
            <a:ext cx="525733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EXPLORATION OF VARIABLES</a:t>
            </a:r>
          </a:p>
        </p:txBody>
      </p:sp>
      <p:sp>
        <p:nvSpPr>
          <p:cNvPr id="25" name="TextBox 25"/>
          <p:cNvSpPr txBox="1"/>
          <p:nvPr/>
        </p:nvSpPr>
        <p:spPr>
          <a:xfrm rot="104797">
            <a:off x="4850050" y="5280232"/>
            <a:ext cx="934065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3</a:t>
            </a:r>
          </a:p>
        </p:txBody>
      </p:sp>
      <p:grpSp>
        <p:nvGrpSpPr>
          <p:cNvPr id="26" name="Group 26"/>
          <p:cNvGrpSpPr/>
          <p:nvPr/>
        </p:nvGrpSpPr>
        <p:grpSpPr>
          <a:xfrm rot="-10695202">
            <a:off x="6943766" y="6988712"/>
            <a:ext cx="4617117" cy="1076595"/>
            <a:chOff x="0" y="0"/>
            <a:chExt cx="5446558" cy="127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446558" cy="1270000"/>
            </a:xfrm>
            <a:custGeom>
              <a:avLst/>
              <a:gdLst/>
              <a:ahLst/>
              <a:cxnLst/>
              <a:rect l="l" t="t" r="r" b="b"/>
              <a:pathLst>
                <a:path w="5446558" h="1270000">
                  <a:moveTo>
                    <a:pt x="5446558" y="635000"/>
                  </a:moveTo>
                  <a:cubicBezTo>
                    <a:pt x="5446558" y="810438"/>
                    <a:pt x="5375412" y="969137"/>
                    <a:pt x="5260554" y="1083996"/>
                  </a:cubicBezTo>
                  <a:cubicBezTo>
                    <a:pt x="5145695" y="1198969"/>
                    <a:pt x="4986881" y="1270000"/>
                    <a:pt x="4811558" y="1270000"/>
                  </a:cubicBezTo>
                  <a:lnTo>
                    <a:pt x="706328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706328" y="0"/>
                  </a:cubicBezTo>
                  <a:lnTo>
                    <a:pt x="4811558" y="0"/>
                  </a:lnTo>
                  <a:cubicBezTo>
                    <a:pt x="4986881" y="0"/>
                    <a:pt x="5145695" y="71031"/>
                    <a:pt x="5260553" y="186004"/>
                  </a:cubicBezTo>
                  <a:cubicBezTo>
                    <a:pt x="5375412" y="300863"/>
                    <a:pt x="5446558" y="459562"/>
                    <a:pt x="5446558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4176444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8" y="969137"/>
                    <a:pt x="1084110" y="1083996"/>
                  </a:cubicBezTo>
                  <a:cubicBezTo>
                    <a:pt x="969251" y="1198969"/>
                    <a:pt x="810437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0" y="300863"/>
                    <a:pt x="186004" y="186004"/>
                  </a:cubicBezTo>
                  <a:cubicBezTo>
                    <a:pt x="300977" y="71031"/>
                    <a:pt x="459676" y="0"/>
                    <a:pt x="635114" y="0"/>
                  </a:cubicBezTo>
                  <a:cubicBezTo>
                    <a:pt x="810437" y="0"/>
                    <a:pt x="969251" y="71031"/>
                    <a:pt x="1084110" y="186004"/>
                  </a:cubicBezTo>
                  <a:cubicBezTo>
                    <a:pt x="1198968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29" name="TextBox 29"/>
          <p:cNvSpPr txBox="1"/>
          <p:nvPr/>
        </p:nvSpPr>
        <p:spPr>
          <a:xfrm rot="104797">
            <a:off x="7030315" y="6818322"/>
            <a:ext cx="934065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4</a:t>
            </a:r>
          </a:p>
        </p:txBody>
      </p:sp>
      <p:sp>
        <p:nvSpPr>
          <p:cNvPr id="30" name="TextBox 30"/>
          <p:cNvSpPr txBox="1"/>
          <p:nvPr/>
        </p:nvSpPr>
        <p:spPr>
          <a:xfrm rot="104797">
            <a:off x="8237467" y="7257467"/>
            <a:ext cx="525733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TREND ANALYSIS</a:t>
            </a:r>
          </a:p>
        </p:txBody>
      </p:sp>
      <p:grpSp>
        <p:nvGrpSpPr>
          <p:cNvPr id="31" name="Group 31"/>
          <p:cNvGrpSpPr/>
          <p:nvPr/>
        </p:nvGrpSpPr>
        <p:grpSpPr>
          <a:xfrm rot="-10695202">
            <a:off x="9604174" y="8462710"/>
            <a:ext cx="4617117" cy="1076595"/>
            <a:chOff x="0" y="0"/>
            <a:chExt cx="5446558" cy="127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446558" cy="1270000"/>
            </a:xfrm>
            <a:custGeom>
              <a:avLst/>
              <a:gdLst/>
              <a:ahLst/>
              <a:cxnLst/>
              <a:rect l="l" t="t" r="r" b="b"/>
              <a:pathLst>
                <a:path w="5446558" h="1270000">
                  <a:moveTo>
                    <a:pt x="5446558" y="635000"/>
                  </a:moveTo>
                  <a:cubicBezTo>
                    <a:pt x="5446558" y="810438"/>
                    <a:pt x="5375412" y="969137"/>
                    <a:pt x="5260554" y="1083996"/>
                  </a:cubicBezTo>
                  <a:cubicBezTo>
                    <a:pt x="5145695" y="1198969"/>
                    <a:pt x="4986881" y="1270000"/>
                    <a:pt x="4811558" y="1270000"/>
                  </a:cubicBezTo>
                  <a:lnTo>
                    <a:pt x="706328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706328" y="0"/>
                  </a:cubicBezTo>
                  <a:lnTo>
                    <a:pt x="4811558" y="0"/>
                  </a:lnTo>
                  <a:cubicBezTo>
                    <a:pt x="4986881" y="0"/>
                    <a:pt x="5145695" y="71031"/>
                    <a:pt x="5260553" y="186004"/>
                  </a:cubicBezTo>
                  <a:cubicBezTo>
                    <a:pt x="5375412" y="300863"/>
                    <a:pt x="5446558" y="459562"/>
                    <a:pt x="5446558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4176444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8" y="969137"/>
                    <a:pt x="1084110" y="1083996"/>
                  </a:cubicBezTo>
                  <a:cubicBezTo>
                    <a:pt x="969251" y="1198969"/>
                    <a:pt x="810437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0" y="300863"/>
                    <a:pt x="186004" y="186004"/>
                  </a:cubicBezTo>
                  <a:cubicBezTo>
                    <a:pt x="300977" y="71031"/>
                    <a:pt x="459676" y="0"/>
                    <a:pt x="635114" y="0"/>
                  </a:cubicBezTo>
                  <a:cubicBezTo>
                    <a:pt x="810437" y="0"/>
                    <a:pt x="969251" y="71031"/>
                    <a:pt x="1084110" y="186004"/>
                  </a:cubicBezTo>
                  <a:cubicBezTo>
                    <a:pt x="1198968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34" name="TextBox 34"/>
          <p:cNvSpPr txBox="1"/>
          <p:nvPr/>
        </p:nvSpPr>
        <p:spPr>
          <a:xfrm rot="104797">
            <a:off x="9690723" y="8292319"/>
            <a:ext cx="934065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5</a:t>
            </a:r>
          </a:p>
        </p:txBody>
      </p:sp>
      <p:sp>
        <p:nvSpPr>
          <p:cNvPr id="35" name="TextBox 35"/>
          <p:cNvSpPr txBox="1"/>
          <p:nvPr/>
        </p:nvSpPr>
        <p:spPr>
          <a:xfrm rot="104797">
            <a:off x="10921675" y="8707289"/>
            <a:ext cx="3853254" cy="575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2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T-TEST AND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4" grpId="0"/>
      <p:bldP spid="25" grpId="0"/>
      <p:bldP spid="29" grpId="0"/>
      <p:bldP spid="30" grpId="0"/>
      <p:bldP spid="34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CC640-60B3-68B7-59F0-2BA87C246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"/>
            <a:ext cx="18288000" cy="10307005"/>
          </a:xfrm>
          <a:prstGeom prst="rect">
            <a:avLst/>
          </a:prstGeom>
        </p:spPr>
      </p:pic>
      <p:grpSp>
        <p:nvGrpSpPr>
          <p:cNvPr id="2" name="Group 7">
            <a:extLst>
              <a:ext uri="{FF2B5EF4-FFF2-40B4-BE49-F238E27FC236}">
                <a16:creationId xmlns:a16="http://schemas.microsoft.com/office/drawing/2014/main" id="{2020364F-D310-C198-D508-9875A4792BAF}"/>
              </a:ext>
            </a:extLst>
          </p:cNvPr>
          <p:cNvGrpSpPr/>
          <p:nvPr/>
        </p:nvGrpSpPr>
        <p:grpSpPr>
          <a:xfrm rot="-10791976">
            <a:off x="2035427" y="1909281"/>
            <a:ext cx="12839875" cy="1031170"/>
            <a:chOff x="0" y="0"/>
            <a:chExt cx="15813721" cy="1270000"/>
          </a:xfrm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3AC7854A-821A-249F-6A29-9616BE19841D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2524EC01-43FB-AA7F-8CDC-628A5ACE2F68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D06B86BE-35A8-A3B9-6965-037E5EF06897}"/>
              </a:ext>
            </a:extLst>
          </p:cNvPr>
          <p:cNvSpPr/>
          <p:nvPr/>
        </p:nvSpPr>
        <p:spPr>
          <a:xfrm>
            <a:off x="178053" y="3849460"/>
            <a:ext cx="5839471" cy="4932940"/>
          </a:xfrm>
          <a:custGeom>
            <a:avLst/>
            <a:gdLst/>
            <a:ahLst/>
            <a:cxnLst/>
            <a:rect l="l" t="t" r="r" b="b"/>
            <a:pathLst>
              <a:path w="5839471" h="4932940">
                <a:moveTo>
                  <a:pt x="0" y="0"/>
                </a:moveTo>
                <a:lnTo>
                  <a:pt x="5839471" y="0"/>
                </a:lnTo>
                <a:lnTo>
                  <a:pt x="5839471" y="4932940"/>
                </a:lnTo>
                <a:lnTo>
                  <a:pt x="0" y="4932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B6A1FBA8-C826-406C-B052-7F69E735513A}"/>
              </a:ext>
            </a:extLst>
          </p:cNvPr>
          <p:cNvSpPr/>
          <p:nvPr/>
        </p:nvSpPr>
        <p:spPr>
          <a:xfrm>
            <a:off x="6188974" y="3849460"/>
            <a:ext cx="5910053" cy="4992565"/>
          </a:xfrm>
          <a:custGeom>
            <a:avLst/>
            <a:gdLst/>
            <a:ahLst/>
            <a:cxnLst/>
            <a:rect l="l" t="t" r="r" b="b"/>
            <a:pathLst>
              <a:path w="5910053" h="4992565">
                <a:moveTo>
                  <a:pt x="0" y="0"/>
                </a:moveTo>
                <a:lnTo>
                  <a:pt x="5910052" y="0"/>
                </a:lnTo>
                <a:lnTo>
                  <a:pt x="5910052" y="4992565"/>
                </a:lnTo>
                <a:lnTo>
                  <a:pt x="0" y="4992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AF2F0E8-5C7C-EDED-8787-4EDA57968FAA}"/>
              </a:ext>
            </a:extLst>
          </p:cNvPr>
          <p:cNvSpPr/>
          <p:nvPr/>
        </p:nvSpPr>
        <p:spPr>
          <a:xfrm>
            <a:off x="12270476" y="3881646"/>
            <a:ext cx="5871953" cy="4960379"/>
          </a:xfrm>
          <a:custGeom>
            <a:avLst/>
            <a:gdLst/>
            <a:ahLst/>
            <a:cxnLst/>
            <a:rect l="l" t="t" r="r" b="b"/>
            <a:pathLst>
              <a:path w="5871953" h="4960379">
                <a:moveTo>
                  <a:pt x="0" y="0"/>
                </a:moveTo>
                <a:lnTo>
                  <a:pt x="5871953" y="0"/>
                </a:lnTo>
                <a:lnTo>
                  <a:pt x="5871953" y="4960379"/>
                </a:lnTo>
                <a:lnTo>
                  <a:pt x="0" y="4960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3AF8166B-ED98-074C-386D-3171BAD28AA6}"/>
              </a:ext>
            </a:extLst>
          </p:cNvPr>
          <p:cNvSpPr txBox="1"/>
          <p:nvPr/>
        </p:nvSpPr>
        <p:spPr>
          <a:xfrm rot="8023">
            <a:off x="3238026" y="1966782"/>
            <a:ext cx="11896462" cy="73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sz="3679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TREND ANALYSIS BETWEEN FIRE INDEX AND FIRE EVENTS</a:t>
            </a:r>
          </a:p>
        </p:txBody>
      </p:sp>
    </p:spTree>
    <p:extLst>
      <p:ext uri="{BB962C8B-B14F-4D97-AF65-F5344CB8AC3E}">
        <p14:creationId xmlns:p14="http://schemas.microsoft.com/office/powerpoint/2010/main" val="388206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8F6ACE5-46BC-7FB0-CBE0-8D5385724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38100"/>
            <a:ext cx="18262600" cy="102872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A13FAD-59AC-93E3-FE3F-B4FE907B0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781300"/>
            <a:ext cx="4195687" cy="34879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7800E9-F4CD-2509-C3D1-8003E3233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6437251"/>
            <a:ext cx="4195686" cy="34879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7F0E2E-A88B-036D-6B1D-4B6D61E81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735" y="2794175"/>
            <a:ext cx="4195687" cy="34879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B1CE990-4B49-0059-AE46-144471F7B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937" y="6494154"/>
            <a:ext cx="4219485" cy="3431077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FB2F9C90-E198-A4B9-759D-4266DF3B5D73}"/>
              </a:ext>
            </a:extLst>
          </p:cNvPr>
          <p:cNvSpPr/>
          <p:nvPr/>
        </p:nvSpPr>
        <p:spPr>
          <a:xfrm>
            <a:off x="9607752" y="5535942"/>
            <a:ext cx="1798204" cy="1752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F06FFBF-793F-C732-CF43-C680D1C802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202" y="2617869"/>
            <a:ext cx="3068555" cy="370238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953DBB2-0912-8938-ABA8-8BF31A0FD2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433" y="2617869"/>
            <a:ext cx="3068555" cy="370238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8C4B4D6-66D0-5131-6F1A-9791C756D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6437251"/>
            <a:ext cx="3110039" cy="370238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4A178A5-397E-2991-1580-D36CC6A230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307" y="6473168"/>
            <a:ext cx="3108693" cy="363055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E52B14F-226B-B77A-E763-10EF04C8CC04}"/>
              </a:ext>
            </a:extLst>
          </p:cNvPr>
          <p:cNvSpPr txBox="1"/>
          <p:nvPr/>
        </p:nvSpPr>
        <p:spPr>
          <a:xfrm>
            <a:off x="12302531" y="5351276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 – 20 Jul 2018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8D39C4-4543-72D8-79FB-8C5B243B9492}"/>
              </a:ext>
            </a:extLst>
          </p:cNvPr>
          <p:cNvSpPr txBox="1"/>
          <p:nvPr/>
        </p:nvSpPr>
        <p:spPr>
          <a:xfrm>
            <a:off x="15545340" y="535127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 – 15 Aug 2018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A510A7-A418-F58D-DBA9-D8A05E493FBC}"/>
              </a:ext>
            </a:extLst>
          </p:cNvPr>
          <p:cNvSpPr txBox="1"/>
          <p:nvPr/>
        </p:nvSpPr>
        <p:spPr>
          <a:xfrm>
            <a:off x="12302531" y="9182100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 – 20 Aug 2023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898F18-BC79-8298-2048-893207CF2B73}"/>
              </a:ext>
            </a:extLst>
          </p:cNvPr>
          <p:cNvSpPr txBox="1"/>
          <p:nvPr/>
        </p:nvSpPr>
        <p:spPr>
          <a:xfrm>
            <a:off x="15607055" y="9182100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11- 14 Aug 2018</a:t>
            </a:r>
          </a:p>
        </p:txBody>
      </p:sp>
    </p:spTree>
    <p:extLst>
      <p:ext uri="{BB962C8B-B14F-4D97-AF65-F5344CB8AC3E}">
        <p14:creationId xmlns:p14="http://schemas.microsoft.com/office/powerpoint/2010/main" val="206622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4" grpId="0"/>
      <p:bldP spid="45" grpId="0"/>
      <p:bldP spid="46" grpId="0"/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46804" y="1754936"/>
            <a:ext cx="11794391" cy="4235834"/>
            <a:chOff x="0" y="0"/>
            <a:chExt cx="5394162" cy="1937258"/>
          </a:xfrm>
        </p:grpSpPr>
        <p:sp>
          <p:nvSpPr>
            <p:cNvPr id="3" name="Freeform 3"/>
            <p:cNvSpPr/>
            <p:nvPr/>
          </p:nvSpPr>
          <p:spPr>
            <a:xfrm>
              <a:off x="-127" y="127"/>
              <a:ext cx="5394035" cy="1944243"/>
            </a:xfrm>
            <a:custGeom>
              <a:avLst/>
              <a:gdLst/>
              <a:ahLst/>
              <a:cxnLst/>
              <a:rect l="l" t="t" r="r" b="b"/>
              <a:pathLst>
                <a:path w="5394035" h="1944243">
                  <a:moveTo>
                    <a:pt x="4992970" y="1931543"/>
                  </a:moveTo>
                  <a:cubicBezTo>
                    <a:pt x="4937090" y="1944243"/>
                    <a:pt x="4911690" y="1931543"/>
                    <a:pt x="4854540" y="1931543"/>
                  </a:cubicBezTo>
                  <a:cubicBezTo>
                    <a:pt x="4797390" y="1931543"/>
                    <a:pt x="4706330" y="1918843"/>
                    <a:pt x="4706330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4874986" y="0"/>
                  </a:lnTo>
                  <a:cubicBezTo>
                    <a:pt x="4975062" y="0"/>
                    <a:pt x="5043516" y="12700"/>
                    <a:pt x="5043516" y="12700"/>
                  </a:cubicBezTo>
                  <a:cubicBezTo>
                    <a:pt x="5107651" y="12700"/>
                    <a:pt x="5196423" y="36322"/>
                    <a:pt x="5254335" y="50800"/>
                  </a:cubicBezTo>
                  <a:cubicBezTo>
                    <a:pt x="5355935" y="76200"/>
                    <a:pt x="5381335" y="254000"/>
                    <a:pt x="5381335" y="350520"/>
                  </a:cubicBezTo>
                  <a:lnTo>
                    <a:pt x="5381335" y="1065149"/>
                  </a:lnTo>
                  <a:cubicBezTo>
                    <a:pt x="5381335" y="1065149"/>
                    <a:pt x="5394035" y="1433830"/>
                    <a:pt x="5394035" y="1466850"/>
                  </a:cubicBezTo>
                  <a:cubicBezTo>
                    <a:pt x="5394035" y="1499870"/>
                    <a:pt x="5371556" y="1607820"/>
                    <a:pt x="5353649" y="1654048"/>
                  </a:cubicBezTo>
                  <a:cubicBezTo>
                    <a:pt x="5328630" y="1718691"/>
                    <a:pt x="5338791" y="1775587"/>
                    <a:pt x="5286974" y="1819783"/>
                  </a:cubicBezTo>
                  <a:cubicBezTo>
                    <a:pt x="5250906" y="1850644"/>
                    <a:pt x="5196804" y="1887982"/>
                    <a:pt x="5151592" y="1905127"/>
                  </a:cubicBezTo>
                  <a:cubicBezTo>
                    <a:pt x="5106380" y="1922272"/>
                    <a:pt x="5048596" y="1918970"/>
                    <a:pt x="4992716" y="1931670"/>
                  </a:cubicBezTo>
                  <a:close/>
                </a:path>
              </a:pathLst>
            </a:custGeom>
            <a:solidFill>
              <a:srgbClr val="E6DFD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2420640" y="-564503"/>
            <a:ext cx="22639793" cy="11076721"/>
            <a:chOff x="0" y="0"/>
            <a:chExt cx="30186391" cy="14768961"/>
          </a:xfrm>
        </p:grpSpPr>
        <p:sp>
          <p:nvSpPr>
            <p:cNvPr id="5" name="Freeform 5"/>
            <p:cNvSpPr/>
            <p:nvPr/>
          </p:nvSpPr>
          <p:spPr>
            <a:xfrm>
              <a:off x="24398923" y="0"/>
              <a:ext cx="5787468" cy="14468670"/>
            </a:xfrm>
            <a:custGeom>
              <a:avLst/>
              <a:gdLst/>
              <a:ahLst/>
              <a:cxnLst/>
              <a:rect l="l" t="t" r="r" b="b"/>
              <a:pathLst>
                <a:path w="5787468" h="14468670">
                  <a:moveTo>
                    <a:pt x="0" y="0"/>
                  </a:moveTo>
                  <a:lnTo>
                    <a:pt x="5787468" y="0"/>
                  </a:lnTo>
                  <a:lnTo>
                    <a:pt x="5787468" y="14468670"/>
                  </a:lnTo>
                  <a:lnTo>
                    <a:pt x="0" y="14468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132214" cy="14768961"/>
            </a:xfrm>
            <a:custGeom>
              <a:avLst/>
              <a:gdLst/>
              <a:ahLst/>
              <a:cxnLst/>
              <a:rect l="l" t="t" r="r" b="b"/>
              <a:pathLst>
                <a:path w="5132214" h="14768961">
                  <a:moveTo>
                    <a:pt x="0" y="0"/>
                  </a:moveTo>
                  <a:lnTo>
                    <a:pt x="5132214" y="0"/>
                  </a:lnTo>
                  <a:lnTo>
                    <a:pt x="5132214" y="14768961"/>
                  </a:lnTo>
                  <a:lnTo>
                    <a:pt x="0" y="14768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2447035" y="3302366"/>
            <a:ext cx="13136181" cy="5598688"/>
          </a:xfrm>
          <a:custGeom>
            <a:avLst/>
            <a:gdLst/>
            <a:ahLst/>
            <a:cxnLst/>
            <a:rect l="l" t="t" r="r" b="b"/>
            <a:pathLst>
              <a:path w="13136181" h="5598688">
                <a:moveTo>
                  <a:pt x="0" y="0"/>
                </a:moveTo>
                <a:lnTo>
                  <a:pt x="13136180" y="0"/>
                </a:lnTo>
                <a:lnTo>
                  <a:pt x="13136180" y="5598688"/>
                </a:lnTo>
                <a:lnTo>
                  <a:pt x="0" y="5598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25538" y="741311"/>
            <a:ext cx="11036923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t-test and model</a:t>
            </a:r>
          </a:p>
        </p:txBody>
      </p:sp>
      <p:sp>
        <p:nvSpPr>
          <p:cNvPr id="9" name="TextBox 9"/>
          <p:cNvSpPr txBox="1"/>
          <p:nvPr/>
        </p:nvSpPr>
        <p:spPr>
          <a:xfrm rot="8023">
            <a:off x="2279590" y="3709927"/>
            <a:ext cx="4139208" cy="5496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Subset to focus on numerical variables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Number of sample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Exclude outliers and check NA Value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Plot to see the normal distribution</a:t>
            </a:r>
            <a:endParaRPr lang="en-US" sz="3399" dirty="0">
              <a:solidFill>
                <a:schemeClr val="bg1">
                  <a:lumMod val="85000"/>
                </a:schemeClr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  <a:p>
            <a:pPr algn="l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E6DFDA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  <p:sp>
        <p:nvSpPr>
          <p:cNvPr id="10" name="TextBox 10"/>
          <p:cNvSpPr txBox="1"/>
          <p:nvPr/>
        </p:nvSpPr>
        <p:spPr>
          <a:xfrm rot="8023">
            <a:off x="6583932" y="5324182"/>
            <a:ext cx="4139208" cy="2267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Run Appropriate</a:t>
            </a:r>
            <a:b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</a:b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T-test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Run Wilcoxon Test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600" dirty="0">
              <a:solidFill>
                <a:srgbClr val="414141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  <p:sp>
        <p:nvSpPr>
          <p:cNvPr id="11" name="TextBox 11"/>
          <p:cNvSpPr txBox="1"/>
          <p:nvPr/>
        </p:nvSpPr>
        <p:spPr>
          <a:xfrm rot="8023">
            <a:off x="10820992" y="4232236"/>
            <a:ext cx="4139208" cy="426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Check correlations and choose predictors for linear regression model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Testing the Model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E6DFDA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988364"/>
            <a:ext cx="19566255" cy="3471701"/>
            <a:chOff x="0" y="0"/>
            <a:chExt cx="8818669" cy="1564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576789"/>
            </a:xfrm>
            <a:custGeom>
              <a:avLst/>
              <a:gdLst/>
              <a:ahLst/>
              <a:cxnLst/>
              <a:rect l="l" t="t" r="r" b="b"/>
              <a:pathLst>
                <a:path w="8818669" h="157678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971126"/>
                  </a:lnTo>
                  <a:lnTo>
                    <a:pt x="12700" y="1161626"/>
                  </a:lnTo>
                  <a:cubicBezTo>
                    <a:pt x="63500" y="1377526"/>
                    <a:pt x="164592" y="1563073"/>
                    <a:pt x="355600" y="1517226"/>
                  </a:cubicBezTo>
                  <a:cubicBezTo>
                    <a:pt x="673100" y="1441026"/>
                    <a:pt x="711200" y="1345268"/>
                    <a:pt x="711200" y="1148926"/>
                  </a:cubicBezTo>
                  <a:cubicBezTo>
                    <a:pt x="711200" y="1345268"/>
                    <a:pt x="870458" y="1504526"/>
                    <a:pt x="1066800" y="1504526"/>
                  </a:cubicBezTo>
                  <a:cubicBezTo>
                    <a:pt x="1263142" y="1504526"/>
                    <a:pt x="1422400" y="1345268"/>
                    <a:pt x="1422400" y="1148926"/>
                  </a:cubicBezTo>
                  <a:cubicBezTo>
                    <a:pt x="1422400" y="1345268"/>
                    <a:pt x="1460500" y="1555326"/>
                    <a:pt x="1752600" y="1542626"/>
                  </a:cubicBezTo>
                  <a:cubicBezTo>
                    <a:pt x="1756918" y="1542499"/>
                    <a:pt x="1761109" y="1541991"/>
                    <a:pt x="1765300" y="1541610"/>
                  </a:cubicBezTo>
                  <a:lnTo>
                    <a:pt x="1765300" y="1543134"/>
                  </a:lnTo>
                  <a:cubicBezTo>
                    <a:pt x="1765300" y="1543134"/>
                    <a:pt x="6888269" y="1543134"/>
                    <a:pt x="6888269" y="1543134"/>
                  </a:cubicBezTo>
                  <a:lnTo>
                    <a:pt x="7002569" y="1546436"/>
                  </a:lnTo>
                  <a:lnTo>
                    <a:pt x="7002569" y="1546055"/>
                  </a:lnTo>
                  <a:cubicBezTo>
                    <a:pt x="7006633" y="1546182"/>
                    <a:pt x="7010697" y="1546436"/>
                    <a:pt x="7015269" y="1546436"/>
                  </a:cubicBezTo>
                  <a:cubicBezTo>
                    <a:pt x="7269269" y="1546436"/>
                    <a:pt x="7370869" y="1366858"/>
                    <a:pt x="7370869" y="1170389"/>
                  </a:cubicBezTo>
                  <a:cubicBezTo>
                    <a:pt x="7370869" y="1366731"/>
                    <a:pt x="7530126" y="1525989"/>
                    <a:pt x="7726469" y="1525989"/>
                  </a:cubicBezTo>
                  <a:cubicBezTo>
                    <a:pt x="7922811" y="1525989"/>
                    <a:pt x="8082069" y="1366731"/>
                    <a:pt x="8082069" y="1170389"/>
                  </a:cubicBezTo>
                  <a:cubicBezTo>
                    <a:pt x="8082069" y="1366731"/>
                    <a:pt x="8120169" y="1576789"/>
                    <a:pt x="8412269" y="1564089"/>
                  </a:cubicBezTo>
                  <a:cubicBezTo>
                    <a:pt x="8608484" y="1555580"/>
                    <a:pt x="8746660" y="1445598"/>
                    <a:pt x="8780569" y="1310089"/>
                  </a:cubicBezTo>
                  <a:cubicBezTo>
                    <a:pt x="8818669" y="1157689"/>
                    <a:pt x="8818669" y="1005289"/>
                    <a:pt x="8818669" y="100528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03227" y="2851078"/>
            <a:ext cx="16081547" cy="6774963"/>
          </a:xfrm>
          <a:custGeom>
            <a:avLst/>
            <a:gdLst/>
            <a:ahLst/>
            <a:cxnLst/>
            <a:rect l="l" t="t" r="r" b="b"/>
            <a:pathLst>
              <a:path w="16081547" h="6774963">
                <a:moveTo>
                  <a:pt x="0" y="0"/>
                </a:moveTo>
                <a:lnTo>
                  <a:pt x="16081546" y="0"/>
                </a:lnTo>
                <a:lnTo>
                  <a:pt x="16081546" y="6774963"/>
                </a:lnTo>
                <a:lnTo>
                  <a:pt x="0" y="6774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05520" y="623579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testing procedure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7" y="-1510542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897483" y="2781300"/>
            <a:ext cx="14493033" cy="7228400"/>
          </a:xfrm>
          <a:custGeom>
            <a:avLst/>
            <a:gdLst/>
            <a:ahLst/>
            <a:cxnLst/>
            <a:rect l="l" t="t" r="r" b="b"/>
            <a:pathLst>
              <a:path w="14493033" h="7228400">
                <a:moveTo>
                  <a:pt x="0" y="0"/>
                </a:moveTo>
                <a:lnTo>
                  <a:pt x="14493033" y="0"/>
                </a:lnTo>
                <a:lnTo>
                  <a:pt x="14493033" y="7228400"/>
                </a:lnTo>
                <a:lnTo>
                  <a:pt x="0" y="722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05520" y="688474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testing procedure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1510542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605520" y="623579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testing procedure</a:t>
            </a:r>
          </a:p>
        </p:txBody>
      </p:sp>
      <p:sp>
        <p:nvSpPr>
          <p:cNvPr id="8" name="TextBox 8"/>
          <p:cNvSpPr txBox="1"/>
          <p:nvPr/>
        </p:nvSpPr>
        <p:spPr>
          <a:xfrm rot="8023">
            <a:off x="1277" y="2724126"/>
            <a:ext cx="16306486" cy="1113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Perform non-</a:t>
            </a:r>
            <a:r>
              <a:rPr lang="en-US" sz="3200" dirty="0" err="1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parametic</a:t>
            </a:r>
            <a:r>
              <a:rPr lang="en-US" sz="32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 test between data of 2018 vs overall data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dirty="0">
              <a:solidFill>
                <a:srgbClr val="414141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F4BF2A2-C454-20BB-779A-94FBBC845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506427"/>
              </p:ext>
            </p:extLst>
          </p:nvPr>
        </p:nvGraphicFramePr>
        <p:xfrm>
          <a:off x="2667000" y="4011663"/>
          <a:ext cx="7467600" cy="2560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1007402885"/>
                    </a:ext>
                  </a:extLst>
                </a:gridCol>
                <a:gridCol w="1664447">
                  <a:extLst>
                    <a:ext uri="{9D8B030D-6E8A-4147-A177-3AD203B41FA5}">
                      <a16:colId xmlns:a16="http://schemas.microsoft.com/office/drawing/2014/main" val="3432994277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175005005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28359187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08350516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874568866"/>
                    </a:ext>
                  </a:extLst>
                </a:gridCol>
              </a:tblGrid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Missing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66850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FFMC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92582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459.78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310078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531.77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518.81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1122.11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503587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137.70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23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119.12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123.42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458.66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6431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FWI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183.90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77554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116E5C4-0EC3-29BA-9034-0ABD993CE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784281"/>
              </p:ext>
            </p:extLst>
          </p:nvPr>
        </p:nvGraphicFramePr>
        <p:xfrm>
          <a:off x="2649070" y="7317579"/>
          <a:ext cx="7467600" cy="2560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1007402885"/>
                    </a:ext>
                  </a:extLst>
                </a:gridCol>
                <a:gridCol w="1637553">
                  <a:extLst>
                    <a:ext uri="{9D8B030D-6E8A-4147-A177-3AD203B41FA5}">
                      <a16:colId xmlns:a16="http://schemas.microsoft.com/office/drawing/2014/main" val="3432994277"/>
                    </a:ext>
                  </a:extLst>
                </a:gridCol>
                <a:gridCol w="851647">
                  <a:extLst>
                    <a:ext uri="{9D8B030D-6E8A-4147-A177-3AD203B41FA5}">
                      <a16:colId xmlns:a16="http://schemas.microsoft.com/office/drawing/2014/main" val="175005005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28359187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08350516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874568866"/>
                    </a:ext>
                  </a:extLst>
                </a:gridCol>
              </a:tblGrid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Missing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66850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FFMC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92582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343.14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310078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492.52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486.80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878.16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503587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23956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133.64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341.15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6431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FWI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77554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75AF718-F8B7-59B8-625F-07E03C1480D0}"/>
              </a:ext>
            </a:extLst>
          </p:cNvPr>
          <p:cNvSpPr txBox="1"/>
          <p:nvPr/>
        </p:nvSpPr>
        <p:spPr>
          <a:xfrm>
            <a:off x="2667000" y="3467118"/>
            <a:ext cx="3489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Summary of overall years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3B5A19-8253-D1C0-EAD6-4C4EB8A707C6}"/>
              </a:ext>
            </a:extLst>
          </p:cNvPr>
          <p:cNvSpPr txBox="1"/>
          <p:nvPr/>
        </p:nvSpPr>
        <p:spPr>
          <a:xfrm>
            <a:off x="2644588" y="6784868"/>
            <a:ext cx="256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Summary of 2018 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B926399-DBAF-D796-878E-8097CCC5F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837718"/>
              </p:ext>
            </p:extLst>
          </p:nvPr>
        </p:nvGraphicFramePr>
        <p:xfrm>
          <a:off x="11353800" y="5367548"/>
          <a:ext cx="2923456" cy="283464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461728">
                  <a:extLst>
                    <a:ext uri="{9D8B030D-6E8A-4147-A177-3AD203B41FA5}">
                      <a16:colId xmlns:a16="http://schemas.microsoft.com/office/drawing/2014/main" val="195387725"/>
                    </a:ext>
                  </a:extLst>
                </a:gridCol>
                <a:gridCol w="1461728">
                  <a:extLst>
                    <a:ext uri="{9D8B030D-6E8A-4147-A177-3AD203B41FA5}">
                      <a16:colId xmlns:a16="http://schemas.microsoft.com/office/drawing/2014/main" val="3935496659"/>
                    </a:ext>
                  </a:extLst>
                </a:gridCol>
              </a:tblGrid>
              <a:tr h="5915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 &lt; 0.005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398528"/>
                  </a:ext>
                </a:extLst>
              </a:tr>
              <a:tr h="3380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FFMC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208360"/>
                  </a:ext>
                </a:extLst>
              </a:tr>
              <a:tr h="3427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119815"/>
                  </a:ext>
                </a:extLst>
              </a:tr>
              <a:tr h="3427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042725"/>
                  </a:ext>
                </a:extLst>
              </a:tr>
              <a:tr h="3427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969459"/>
                  </a:ext>
                </a:extLst>
              </a:tr>
              <a:tr h="3427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87929"/>
                  </a:ext>
                </a:extLst>
              </a:tr>
              <a:tr h="3427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FWI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07478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1510542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163585" y="4103306"/>
            <a:ext cx="9506218" cy="2080388"/>
          </a:xfrm>
          <a:custGeom>
            <a:avLst/>
            <a:gdLst/>
            <a:ahLst/>
            <a:cxnLst/>
            <a:rect l="l" t="t" r="r" b="b"/>
            <a:pathLst>
              <a:path w="9506218" h="2080388">
                <a:moveTo>
                  <a:pt x="0" y="0"/>
                </a:moveTo>
                <a:lnTo>
                  <a:pt x="9506217" y="0"/>
                </a:lnTo>
                <a:lnTo>
                  <a:pt x="9506217" y="2080388"/>
                </a:lnTo>
                <a:lnTo>
                  <a:pt x="0" y="2080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10814" y="6556271"/>
            <a:ext cx="8611758" cy="3285226"/>
          </a:xfrm>
          <a:custGeom>
            <a:avLst/>
            <a:gdLst/>
            <a:ahLst/>
            <a:cxnLst/>
            <a:rect l="l" t="t" r="r" b="b"/>
            <a:pathLst>
              <a:path w="8611758" h="3285226">
                <a:moveTo>
                  <a:pt x="0" y="0"/>
                </a:moveTo>
                <a:lnTo>
                  <a:pt x="8611759" y="0"/>
                </a:lnTo>
                <a:lnTo>
                  <a:pt x="8611759" y="3285227"/>
                </a:lnTo>
                <a:lnTo>
                  <a:pt x="0" y="32852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05520" y="623579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testing procedure</a:t>
            </a:r>
          </a:p>
        </p:txBody>
      </p:sp>
      <p:sp>
        <p:nvSpPr>
          <p:cNvPr id="8" name="TextBox 8"/>
          <p:cNvSpPr txBox="1"/>
          <p:nvPr/>
        </p:nvSpPr>
        <p:spPr>
          <a:xfrm rot="8023">
            <a:off x="546" y="2662001"/>
            <a:ext cx="10667398" cy="169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Perform two-sample T-test for 2 cluster with similarity of fire index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dirty="0">
              <a:solidFill>
                <a:srgbClr val="414141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9BE78A-69ED-C2C5-6A74-0FD9BF21F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2678690"/>
            <a:ext cx="2262199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1698806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72423" y="447675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linear regression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35C445-1588-B591-81CF-9A28B1EB9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537850"/>
            <a:ext cx="13258800" cy="73350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47D26C-6643-B630-9828-2B97484FE7C1}"/>
              </a:ext>
            </a:extLst>
          </p:cNvPr>
          <p:cNvSpPr/>
          <p:nvPr/>
        </p:nvSpPr>
        <p:spPr>
          <a:xfrm>
            <a:off x="3581400" y="5905500"/>
            <a:ext cx="914400" cy="26670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9046A9-1373-A240-BF5A-E40DE9704BB1}"/>
              </a:ext>
            </a:extLst>
          </p:cNvPr>
          <p:cNvSpPr/>
          <p:nvPr/>
        </p:nvSpPr>
        <p:spPr>
          <a:xfrm>
            <a:off x="3581400" y="8917921"/>
            <a:ext cx="914400" cy="49277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1698806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1956769" y="3866125"/>
            <a:ext cx="6060485" cy="4973944"/>
          </a:xfrm>
          <a:custGeom>
            <a:avLst/>
            <a:gdLst/>
            <a:ahLst/>
            <a:cxnLst/>
            <a:rect l="l" t="t" r="r" b="b"/>
            <a:pathLst>
              <a:path w="6060485" h="4973944">
                <a:moveTo>
                  <a:pt x="0" y="0"/>
                </a:moveTo>
                <a:lnTo>
                  <a:pt x="6060485" y="0"/>
                </a:lnTo>
                <a:lnTo>
                  <a:pt x="6060485" y="4973944"/>
                </a:lnTo>
                <a:lnTo>
                  <a:pt x="0" y="4973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770766" y="4456030"/>
            <a:ext cx="4223358" cy="3002423"/>
          </a:xfrm>
          <a:custGeom>
            <a:avLst/>
            <a:gdLst/>
            <a:ahLst/>
            <a:cxnLst/>
            <a:rect l="l" t="t" r="r" b="b"/>
            <a:pathLst>
              <a:path w="4223358" h="3002423">
                <a:moveTo>
                  <a:pt x="0" y="0"/>
                </a:moveTo>
                <a:lnTo>
                  <a:pt x="4223357" y="0"/>
                </a:lnTo>
                <a:lnTo>
                  <a:pt x="4223357" y="3002424"/>
                </a:lnTo>
                <a:lnTo>
                  <a:pt x="0" y="3002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90346">
            <a:off x="8255033" y="4773767"/>
            <a:ext cx="3217469" cy="2366950"/>
          </a:xfrm>
          <a:custGeom>
            <a:avLst/>
            <a:gdLst/>
            <a:ahLst/>
            <a:cxnLst/>
            <a:rect l="l" t="t" r="r" b="b"/>
            <a:pathLst>
              <a:path w="3217469" h="2366950">
                <a:moveTo>
                  <a:pt x="0" y="0"/>
                </a:moveTo>
                <a:lnTo>
                  <a:pt x="3217469" y="0"/>
                </a:lnTo>
                <a:lnTo>
                  <a:pt x="3217469" y="2366950"/>
                </a:lnTo>
                <a:lnTo>
                  <a:pt x="0" y="23669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72423" y="495300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model</a:t>
            </a:r>
          </a:p>
        </p:txBody>
      </p:sp>
      <p:sp>
        <p:nvSpPr>
          <p:cNvPr id="10" name="TextBox 10"/>
          <p:cNvSpPr txBox="1"/>
          <p:nvPr/>
        </p:nvSpPr>
        <p:spPr>
          <a:xfrm rot="8023">
            <a:off x="544" y="2515016"/>
            <a:ext cx="12159938" cy="63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Transform number of fire event and fire index average in weekly basis</a:t>
            </a:r>
          </a:p>
        </p:txBody>
      </p:sp>
      <p:sp>
        <p:nvSpPr>
          <p:cNvPr id="11" name="TextBox 11"/>
          <p:cNvSpPr txBox="1"/>
          <p:nvPr/>
        </p:nvSpPr>
        <p:spPr>
          <a:xfrm rot="-271077">
            <a:off x="7967805" y="3318211"/>
            <a:ext cx="3649273" cy="105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159656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Normalised</a:t>
            </a:r>
            <a:r>
              <a:rPr lang="en-US" sz="2799" dirty="0">
                <a:solidFill>
                  <a:srgbClr val="159656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 Distribution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59656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using </a:t>
            </a:r>
            <a:r>
              <a:rPr lang="en-US" sz="2799" dirty="0" err="1">
                <a:solidFill>
                  <a:srgbClr val="159656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Boxcox</a:t>
            </a:r>
            <a:endParaRPr lang="en-US" sz="2799" dirty="0">
              <a:solidFill>
                <a:srgbClr val="159656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83977E-D3B4-63EA-1821-E301A47393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36" y="3493207"/>
            <a:ext cx="7206530" cy="5852640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 rot="-1459401">
            <a:off x="7603256" y="7279344"/>
            <a:ext cx="2046325" cy="1481028"/>
          </a:xfrm>
          <a:custGeom>
            <a:avLst/>
            <a:gdLst/>
            <a:ahLst/>
            <a:cxnLst/>
            <a:rect l="l" t="t" r="r" b="b"/>
            <a:pathLst>
              <a:path w="2046325" h="1481028">
                <a:moveTo>
                  <a:pt x="0" y="0"/>
                </a:moveTo>
                <a:lnTo>
                  <a:pt x="2046325" y="0"/>
                </a:lnTo>
                <a:lnTo>
                  <a:pt x="2046325" y="1481028"/>
                </a:lnTo>
                <a:lnTo>
                  <a:pt x="0" y="14810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1698806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372423" y="495300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model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0FC3332-444C-70F7-D5C8-B70D425E3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654323"/>
              </p:ext>
            </p:extLst>
          </p:nvPr>
        </p:nvGraphicFramePr>
        <p:xfrm>
          <a:off x="2895600" y="3086100"/>
          <a:ext cx="12115800" cy="6096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12600">
                  <a:extLst>
                    <a:ext uri="{9D8B030D-6E8A-4147-A177-3AD203B41FA5}">
                      <a16:colId xmlns:a16="http://schemas.microsoft.com/office/drawing/2014/main" val="3221070114"/>
                    </a:ext>
                  </a:extLst>
                </a:gridCol>
                <a:gridCol w="2226000">
                  <a:extLst>
                    <a:ext uri="{9D8B030D-6E8A-4147-A177-3AD203B41FA5}">
                      <a16:colId xmlns:a16="http://schemas.microsoft.com/office/drawing/2014/main" val="1573408277"/>
                    </a:ext>
                  </a:extLst>
                </a:gridCol>
                <a:gridCol w="1685400">
                  <a:extLst>
                    <a:ext uri="{9D8B030D-6E8A-4147-A177-3AD203B41FA5}">
                      <a16:colId xmlns:a16="http://schemas.microsoft.com/office/drawing/2014/main" val="76265287"/>
                    </a:ext>
                  </a:extLst>
                </a:gridCol>
                <a:gridCol w="1621800">
                  <a:extLst>
                    <a:ext uri="{9D8B030D-6E8A-4147-A177-3AD203B41FA5}">
                      <a16:colId xmlns:a16="http://schemas.microsoft.com/office/drawing/2014/main" val="896972524"/>
                    </a:ext>
                  </a:extLst>
                </a:gridCol>
                <a:gridCol w="2194200">
                  <a:extLst>
                    <a:ext uri="{9D8B030D-6E8A-4147-A177-3AD203B41FA5}">
                      <a16:colId xmlns:a16="http://schemas.microsoft.com/office/drawing/2014/main" val="3375280892"/>
                    </a:ext>
                  </a:extLst>
                </a:gridCol>
                <a:gridCol w="2575800">
                  <a:extLst>
                    <a:ext uri="{9D8B030D-6E8A-4147-A177-3AD203B41FA5}">
                      <a16:colId xmlns:a16="http://schemas.microsoft.com/office/drawing/2014/main" val="3361954572"/>
                    </a:ext>
                  </a:extLst>
                </a:gridCol>
              </a:tblGrid>
              <a:tr h="925279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Predictors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Adjusted R-Squared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Residual Std. Error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Significant Predictors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Multicollinearity (VIF &gt; 10)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2341820"/>
                  </a:ext>
                </a:extLst>
              </a:tr>
              <a:tr h="211587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dmc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dc,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fwi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hfi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ffmc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isi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dmc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dc,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b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fwi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hfi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isi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dmc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(88.18),</a:t>
                      </a:r>
                      <a:b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(155.39), </a:t>
                      </a:r>
                      <a:b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fwi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(58.12), </a:t>
                      </a:r>
                      <a:b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(25.39)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7339521"/>
                  </a:ext>
                </a:extLst>
              </a:tr>
              <a:tr h="1064782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dmc, dc, fwi, hfi, ffmc, isi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dc, hfi, ffmc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fwi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(49.44), </a:t>
                      </a:r>
                      <a:b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(22.01)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4496671"/>
                  </a:ext>
                </a:extLst>
              </a:tr>
              <a:tr h="1064782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dmc, dc, hfi, ffmc, isi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dc, hfi, ffmc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51637502"/>
                  </a:ext>
                </a:extLst>
              </a:tr>
              <a:tr h="925279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dc, hfi, ffmc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hfi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ffmc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0268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53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363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076684">
            <a:off x="-1726981" y="7936637"/>
            <a:ext cx="5511363" cy="3692613"/>
          </a:xfrm>
          <a:custGeom>
            <a:avLst/>
            <a:gdLst/>
            <a:ahLst/>
            <a:cxnLst/>
            <a:rect l="l" t="t" r="r" b="b"/>
            <a:pathLst>
              <a:path w="5511363" h="3692613">
                <a:moveTo>
                  <a:pt x="0" y="0"/>
                </a:moveTo>
                <a:lnTo>
                  <a:pt x="5511362" y="0"/>
                </a:lnTo>
                <a:lnTo>
                  <a:pt x="5511362" y="3692613"/>
                </a:lnTo>
                <a:lnTo>
                  <a:pt x="0" y="3692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791976">
            <a:off x="629005" y="2355772"/>
            <a:ext cx="9698040" cy="1076595"/>
            <a:chOff x="0" y="0"/>
            <a:chExt cx="11440242" cy="127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440242" cy="1270000"/>
            </a:xfrm>
            <a:custGeom>
              <a:avLst/>
              <a:gdLst/>
              <a:ahLst/>
              <a:cxnLst/>
              <a:rect l="l" t="t" r="r" b="b"/>
              <a:pathLst>
                <a:path w="11440242" h="1270000">
                  <a:moveTo>
                    <a:pt x="11440242" y="635000"/>
                  </a:moveTo>
                  <a:cubicBezTo>
                    <a:pt x="11440242" y="810438"/>
                    <a:pt x="11369097" y="969137"/>
                    <a:pt x="11254238" y="1083996"/>
                  </a:cubicBezTo>
                  <a:cubicBezTo>
                    <a:pt x="11139379" y="1198969"/>
                    <a:pt x="10980565" y="1270000"/>
                    <a:pt x="10805242" y="1270000"/>
                  </a:cubicBezTo>
                  <a:lnTo>
                    <a:pt x="857249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857249" y="0"/>
                  </a:cubicBezTo>
                  <a:lnTo>
                    <a:pt x="10805242" y="0"/>
                  </a:lnTo>
                  <a:cubicBezTo>
                    <a:pt x="10980565" y="0"/>
                    <a:pt x="11139379" y="71031"/>
                    <a:pt x="11254238" y="186004"/>
                  </a:cubicBezTo>
                  <a:cubicBezTo>
                    <a:pt x="11369097" y="300863"/>
                    <a:pt x="11440242" y="459562"/>
                    <a:pt x="11440242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170128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9" y="969137"/>
                    <a:pt x="1084110" y="1083996"/>
                  </a:cubicBezTo>
                  <a:cubicBezTo>
                    <a:pt x="969251" y="1198969"/>
                    <a:pt x="810437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7" y="71031"/>
                    <a:pt x="459676" y="0"/>
                    <a:pt x="635114" y="0"/>
                  </a:cubicBezTo>
                  <a:cubicBezTo>
                    <a:pt x="810437" y="0"/>
                    <a:pt x="969251" y="71031"/>
                    <a:pt x="1084110" y="186004"/>
                  </a:cubicBezTo>
                  <a:cubicBezTo>
                    <a:pt x="1198969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9" name="Freeform 9"/>
          <p:cNvSpPr/>
          <p:nvPr/>
        </p:nvSpPr>
        <p:spPr>
          <a:xfrm rot="-2584267">
            <a:off x="2032407" y="6130201"/>
            <a:ext cx="1885244" cy="3161086"/>
          </a:xfrm>
          <a:custGeom>
            <a:avLst/>
            <a:gdLst/>
            <a:ahLst/>
            <a:cxnLst/>
            <a:rect l="l" t="t" r="r" b="b"/>
            <a:pathLst>
              <a:path w="1885244" h="3161086">
                <a:moveTo>
                  <a:pt x="0" y="0"/>
                </a:moveTo>
                <a:lnTo>
                  <a:pt x="1885245" y="0"/>
                </a:lnTo>
                <a:lnTo>
                  <a:pt x="1885245" y="3161086"/>
                </a:lnTo>
                <a:lnTo>
                  <a:pt x="0" y="3161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10782213">
            <a:off x="1654713" y="3858038"/>
            <a:ext cx="8554055" cy="1076595"/>
            <a:chOff x="0" y="0"/>
            <a:chExt cx="10090746" cy="127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090745" cy="1270000"/>
            </a:xfrm>
            <a:custGeom>
              <a:avLst/>
              <a:gdLst/>
              <a:ahLst/>
              <a:cxnLst/>
              <a:rect l="l" t="t" r="r" b="b"/>
              <a:pathLst>
                <a:path w="10090745" h="1270000">
                  <a:moveTo>
                    <a:pt x="10090745" y="635000"/>
                  </a:moveTo>
                  <a:cubicBezTo>
                    <a:pt x="10090745" y="810438"/>
                    <a:pt x="10019600" y="969137"/>
                    <a:pt x="9904741" y="1083996"/>
                  </a:cubicBezTo>
                  <a:cubicBezTo>
                    <a:pt x="9789882" y="1198969"/>
                    <a:pt x="9631069" y="1270000"/>
                    <a:pt x="9455745" y="1270000"/>
                  </a:cubicBezTo>
                  <a:lnTo>
                    <a:pt x="823268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823268" y="0"/>
                  </a:cubicBezTo>
                  <a:lnTo>
                    <a:pt x="9455745" y="0"/>
                  </a:lnTo>
                  <a:cubicBezTo>
                    <a:pt x="9631069" y="0"/>
                    <a:pt x="9789882" y="71031"/>
                    <a:pt x="9904741" y="186004"/>
                  </a:cubicBezTo>
                  <a:cubicBezTo>
                    <a:pt x="10019600" y="300863"/>
                    <a:pt x="10090745" y="459562"/>
                    <a:pt x="10090745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8820631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9" y="969137"/>
                    <a:pt x="1084110" y="1083996"/>
                  </a:cubicBezTo>
                  <a:cubicBezTo>
                    <a:pt x="969251" y="1198969"/>
                    <a:pt x="810438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2" y="300863"/>
                    <a:pt x="186005" y="186004"/>
                  </a:cubicBezTo>
                  <a:cubicBezTo>
                    <a:pt x="300977" y="71031"/>
                    <a:pt x="459677" y="0"/>
                    <a:pt x="635114" y="0"/>
                  </a:cubicBezTo>
                  <a:cubicBezTo>
                    <a:pt x="810438" y="0"/>
                    <a:pt x="969251" y="71031"/>
                    <a:pt x="1084110" y="186004"/>
                  </a:cubicBezTo>
                  <a:cubicBezTo>
                    <a:pt x="1198969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0563760" y="2455503"/>
            <a:ext cx="7177508" cy="6913844"/>
          </a:xfrm>
          <a:custGeom>
            <a:avLst/>
            <a:gdLst/>
            <a:ahLst/>
            <a:cxnLst/>
            <a:rect l="l" t="t" r="r" b="b"/>
            <a:pathLst>
              <a:path w="7177508" h="6913844">
                <a:moveTo>
                  <a:pt x="0" y="0"/>
                </a:moveTo>
                <a:lnTo>
                  <a:pt x="7177508" y="0"/>
                </a:lnTo>
                <a:lnTo>
                  <a:pt x="7177508" y="6913844"/>
                </a:lnTo>
                <a:lnTo>
                  <a:pt x="0" y="6913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7776407">
            <a:off x="12273012" y="1025191"/>
            <a:ext cx="2220208" cy="3757275"/>
          </a:xfrm>
          <a:custGeom>
            <a:avLst/>
            <a:gdLst/>
            <a:ahLst/>
            <a:cxnLst/>
            <a:rect l="l" t="t" r="r" b="b"/>
            <a:pathLst>
              <a:path w="2220208" h="3757275">
                <a:moveTo>
                  <a:pt x="0" y="0"/>
                </a:moveTo>
                <a:lnTo>
                  <a:pt x="2220207" y="0"/>
                </a:lnTo>
                <a:lnTo>
                  <a:pt x="2220207" y="3757275"/>
                </a:lnTo>
                <a:lnTo>
                  <a:pt x="0" y="37572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-650544" y="-22079"/>
            <a:ext cx="13365732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SCOPE OF ANALYSIS</a:t>
            </a:r>
          </a:p>
        </p:txBody>
      </p:sp>
      <p:sp>
        <p:nvSpPr>
          <p:cNvPr id="16" name="TextBox 16"/>
          <p:cNvSpPr txBox="1"/>
          <p:nvPr/>
        </p:nvSpPr>
        <p:spPr>
          <a:xfrm rot="8023">
            <a:off x="1851089" y="2441900"/>
            <a:ext cx="8362466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HOTSPOT AND WEATHER DATA FROM 2014 - 2023</a:t>
            </a:r>
          </a:p>
        </p:txBody>
      </p:sp>
      <p:sp>
        <p:nvSpPr>
          <p:cNvPr id="17" name="TextBox 17"/>
          <p:cNvSpPr txBox="1"/>
          <p:nvPr/>
        </p:nvSpPr>
        <p:spPr>
          <a:xfrm rot="17786">
            <a:off x="3015286" y="3886826"/>
            <a:ext cx="7196545" cy="966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VARIABLES USE ON CANADIAN 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FOREST FIRE BEHAVIOR PREDICTION SYSTEM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1698806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372423" y="495300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model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381135B-1F54-EF15-906F-D0FAE5785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694705"/>
              </p:ext>
            </p:extLst>
          </p:nvPr>
        </p:nvGraphicFramePr>
        <p:xfrm>
          <a:off x="394432" y="2826293"/>
          <a:ext cx="8534400" cy="3368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140565260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73114598"/>
                    </a:ext>
                  </a:extLst>
                </a:gridCol>
                <a:gridCol w="2979420">
                  <a:extLst>
                    <a:ext uri="{9D8B030D-6E8A-4147-A177-3AD203B41FA5}">
                      <a16:colId xmlns:a16="http://schemas.microsoft.com/office/drawing/2014/main" val="836684217"/>
                    </a:ext>
                  </a:extLst>
                </a:gridCol>
                <a:gridCol w="1973580">
                  <a:extLst>
                    <a:ext uri="{9D8B030D-6E8A-4147-A177-3AD203B41FA5}">
                      <a16:colId xmlns:a16="http://schemas.microsoft.com/office/drawing/2014/main" val="157839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Predictor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Slope of Line/Relationship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Avg. Distance of Points from Regression Line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Probability Slope is ≠ 0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583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dmc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0.11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99.93%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218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dc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0.002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99.99%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21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bui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-0.13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99.99%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009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fwi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0.28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0.08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99.89%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69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hfi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0.00021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0.00006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99.90%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047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ffmc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-0.004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0.024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12.31%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934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isi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-0.55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0.17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99.85%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703079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8B02D1-8DD9-2749-A667-671D61F7F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551798"/>
              </p:ext>
            </p:extLst>
          </p:nvPr>
        </p:nvGraphicFramePr>
        <p:xfrm>
          <a:off x="9359168" y="3013936"/>
          <a:ext cx="8534400" cy="29927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140565260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73114598"/>
                    </a:ext>
                  </a:extLst>
                </a:gridCol>
                <a:gridCol w="2979420">
                  <a:extLst>
                    <a:ext uri="{9D8B030D-6E8A-4147-A177-3AD203B41FA5}">
                      <a16:colId xmlns:a16="http://schemas.microsoft.com/office/drawing/2014/main" val="836684217"/>
                    </a:ext>
                  </a:extLst>
                </a:gridCol>
                <a:gridCol w="1973580">
                  <a:extLst>
                    <a:ext uri="{9D8B030D-6E8A-4147-A177-3AD203B41FA5}">
                      <a16:colId xmlns:a16="http://schemas.microsoft.com/office/drawing/2014/main" val="157839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Slope of Line/Relationship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Avg. Distance of Points from Regression Line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Probability Slope is ≠ 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583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dmc</a:t>
                      </a:r>
                      <a:endParaRPr lang="en-AU" sz="2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41.69%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218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21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fwi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94.19%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009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hfi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69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ffmc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97.67%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047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93.88%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934056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CD5CA0-ECE2-F95F-01D7-3D2D3BEE0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338610"/>
              </p:ext>
            </p:extLst>
          </p:nvPr>
        </p:nvGraphicFramePr>
        <p:xfrm>
          <a:off x="4876800" y="6972300"/>
          <a:ext cx="8534400" cy="261747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140565260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73114598"/>
                    </a:ext>
                  </a:extLst>
                </a:gridCol>
                <a:gridCol w="2979420">
                  <a:extLst>
                    <a:ext uri="{9D8B030D-6E8A-4147-A177-3AD203B41FA5}">
                      <a16:colId xmlns:a16="http://schemas.microsoft.com/office/drawing/2014/main" val="836684217"/>
                    </a:ext>
                  </a:extLst>
                </a:gridCol>
                <a:gridCol w="1973580">
                  <a:extLst>
                    <a:ext uri="{9D8B030D-6E8A-4147-A177-3AD203B41FA5}">
                      <a16:colId xmlns:a16="http://schemas.microsoft.com/office/drawing/2014/main" val="157839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Slope of Line/Relationship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Avg. Distance of Points from Regression Line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Probability Slope is ≠ 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583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dmc</a:t>
                      </a:r>
                      <a:endParaRPr lang="en-AU" sz="2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35.70%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218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99.94%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21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hfi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009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ffmc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-0.0413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95.20%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69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-0.0351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33.90%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04713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736E861-12E4-FA9D-7A56-DB16372C8112}"/>
              </a:ext>
            </a:extLst>
          </p:cNvPr>
          <p:cNvSpPr txBox="1"/>
          <p:nvPr/>
        </p:nvSpPr>
        <p:spPr>
          <a:xfrm>
            <a:off x="394432" y="2343701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Model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E00E17-B659-E32C-AEF9-FBC4E6FEE8E5}"/>
              </a:ext>
            </a:extLst>
          </p:cNvPr>
          <p:cNvSpPr txBox="1"/>
          <p:nvPr/>
        </p:nvSpPr>
        <p:spPr>
          <a:xfrm>
            <a:off x="9315167" y="2532939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Model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9D45E9-02FA-927A-A49F-3076F73FBDEC}"/>
              </a:ext>
            </a:extLst>
          </p:cNvPr>
          <p:cNvSpPr txBox="1"/>
          <p:nvPr/>
        </p:nvSpPr>
        <p:spPr>
          <a:xfrm>
            <a:off x="4876800" y="6508455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Model 3</a:t>
            </a:r>
          </a:p>
        </p:txBody>
      </p:sp>
    </p:spTree>
    <p:extLst>
      <p:ext uri="{BB962C8B-B14F-4D97-AF65-F5344CB8AC3E}">
        <p14:creationId xmlns:p14="http://schemas.microsoft.com/office/powerpoint/2010/main" val="402706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7" y="-1902764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372423" y="752475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final model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68F4FB7-3D42-A114-9D65-882F1E16D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743966"/>
              </p:ext>
            </p:extLst>
          </p:nvPr>
        </p:nvGraphicFramePr>
        <p:xfrm>
          <a:off x="5410200" y="2512292"/>
          <a:ext cx="8534400" cy="17449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140565260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73114598"/>
                    </a:ext>
                  </a:extLst>
                </a:gridCol>
                <a:gridCol w="2979420">
                  <a:extLst>
                    <a:ext uri="{9D8B030D-6E8A-4147-A177-3AD203B41FA5}">
                      <a16:colId xmlns:a16="http://schemas.microsoft.com/office/drawing/2014/main" val="836684217"/>
                    </a:ext>
                  </a:extLst>
                </a:gridCol>
                <a:gridCol w="1973580">
                  <a:extLst>
                    <a:ext uri="{9D8B030D-6E8A-4147-A177-3AD203B41FA5}">
                      <a16:colId xmlns:a16="http://schemas.microsoft.com/office/drawing/2014/main" val="157839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Slope of Line/Relationship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Avg. Distance of Points from Regression Line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Probability Slope is ≠ 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583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218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hfi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21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ffmc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99.73%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009286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8E15465-69A6-F7AC-5479-1879FB168719}"/>
              </a:ext>
            </a:extLst>
          </p:cNvPr>
          <p:cNvSpPr txBox="1"/>
          <p:nvPr/>
        </p:nvSpPr>
        <p:spPr>
          <a:xfrm>
            <a:off x="3640908" y="2476500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Final 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DE0C34-C0FD-1E1C-E1CB-F80B06AC4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39" y="4594225"/>
            <a:ext cx="6311900" cy="5245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E86836-F485-DFA3-3680-5A71F9EFA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4594225"/>
            <a:ext cx="6311900" cy="5245100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EC850FF2-17A3-818A-E732-6D2DA0757F4E}"/>
              </a:ext>
            </a:extLst>
          </p:cNvPr>
          <p:cNvSpPr/>
          <p:nvPr/>
        </p:nvSpPr>
        <p:spPr>
          <a:xfrm rot="19446203">
            <a:off x="4833569" y="-14862"/>
            <a:ext cx="1458063" cy="1104607"/>
          </a:xfrm>
          <a:custGeom>
            <a:avLst/>
            <a:gdLst/>
            <a:ahLst/>
            <a:cxnLst/>
            <a:rect l="l" t="t" r="r" b="b"/>
            <a:pathLst>
              <a:path w="3189339" h="2027122">
                <a:moveTo>
                  <a:pt x="0" y="0"/>
                </a:moveTo>
                <a:lnTo>
                  <a:pt x="3189339" y="0"/>
                </a:lnTo>
                <a:lnTo>
                  <a:pt x="3189339" y="2027122"/>
                </a:lnTo>
                <a:lnTo>
                  <a:pt x="0" y="20271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7" y="-1902764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372423" y="447675"/>
            <a:ext cx="15076961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example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0201589-A4B0-B233-2CAB-81C3EA070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912503"/>
              </p:ext>
            </p:extLst>
          </p:nvPr>
        </p:nvGraphicFramePr>
        <p:xfrm>
          <a:off x="4572000" y="3175772"/>
          <a:ext cx="8991599" cy="259821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652867">
                  <a:extLst>
                    <a:ext uri="{9D8B030D-6E8A-4147-A177-3AD203B41FA5}">
                      <a16:colId xmlns:a16="http://schemas.microsoft.com/office/drawing/2014/main" val="1154633707"/>
                    </a:ext>
                  </a:extLst>
                </a:gridCol>
                <a:gridCol w="1785097">
                  <a:extLst>
                    <a:ext uri="{9D8B030D-6E8A-4147-A177-3AD203B41FA5}">
                      <a16:colId xmlns:a16="http://schemas.microsoft.com/office/drawing/2014/main" val="862614316"/>
                    </a:ext>
                  </a:extLst>
                </a:gridCol>
                <a:gridCol w="1718983">
                  <a:extLst>
                    <a:ext uri="{9D8B030D-6E8A-4147-A177-3AD203B41FA5}">
                      <a16:colId xmlns:a16="http://schemas.microsoft.com/office/drawing/2014/main" val="1801230811"/>
                    </a:ext>
                  </a:extLst>
                </a:gridCol>
                <a:gridCol w="2181785">
                  <a:extLst>
                    <a:ext uri="{9D8B030D-6E8A-4147-A177-3AD203B41FA5}">
                      <a16:colId xmlns:a16="http://schemas.microsoft.com/office/drawing/2014/main" val="2006477001"/>
                    </a:ext>
                  </a:extLst>
                </a:gridCol>
                <a:gridCol w="1652867">
                  <a:extLst>
                    <a:ext uri="{9D8B030D-6E8A-4147-A177-3AD203B41FA5}">
                      <a16:colId xmlns:a16="http://schemas.microsoft.com/office/drawing/2014/main" val="3968059839"/>
                    </a:ext>
                  </a:extLst>
                </a:gridCol>
              </a:tblGrid>
              <a:tr h="85102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Condition Severity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Drought Code (dc)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Head Fire Intensity (</a:t>
                      </a:r>
                      <a:r>
                        <a:rPr lang="en-AU" sz="2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hfi</a:t>
                      </a:r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Fine Fuel Moisture Code (</a:t>
                      </a:r>
                      <a:r>
                        <a:rPr lang="en-AU" sz="2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ffmc</a:t>
                      </a:r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Predicted Number of Fires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27869504"/>
                  </a:ext>
                </a:extLst>
              </a:tr>
              <a:tr h="49713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Moderate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291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1073711"/>
                  </a:ext>
                </a:extLst>
              </a:tr>
              <a:tr h="49713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High</a:t>
                      </a:r>
                      <a:endParaRPr lang="en-AU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1768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1894663"/>
                  </a:ext>
                </a:extLst>
              </a:tr>
              <a:tr h="49713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Extreme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95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13140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69906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67EF8E7-4100-F9A7-645E-502681734AE0}"/>
              </a:ext>
            </a:extLst>
          </p:cNvPr>
          <p:cNvSpPr txBox="1"/>
          <p:nvPr/>
        </p:nvSpPr>
        <p:spPr>
          <a:xfrm>
            <a:off x="4572000" y="2632003"/>
            <a:ext cx="6728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Hypothetical Conditions (Moderate, High, Extreme)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014A28D-59C0-8C95-0EB6-EFC7E9F89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43196"/>
              </p:ext>
            </p:extLst>
          </p:nvPr>
        </p:nvGraphicFramePr>
        <p:xfrm>
          <a:off x="5524500" y="6793960"/>
          <a:ext cx="7239000" cy="301623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23649836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601664723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867272186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617551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Drought Code (dc)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Head Fire Intensity (</a:t>
                      </a:r>
                      <a:r>
                        <a:rPr lang="en-AU" sz="2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hfi</a:t>
                      </a:r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>
                          <a:solidFill>
                            <a:srgbClr val="000000"/>
                          </a:solidFill>
                          <a:effectLst/>
                        </a:rPr>
                        <a:t>Fine Fuel Moisture Code (ffmc)</a:t>
                      </a:r>
                      <a:endParaRPr lang="en-AU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Predicted Number of Fires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1173044"/>
                  </a:ext>
                </a:extLst>
              </a:tr>
              <a:tr h="408285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368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98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7A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606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7173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993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830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1618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3025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2625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09484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8E6E28A-0BAA-458A-5139-3CDC9C90AC25}"/>
              </a:ext>
            </a:extLst>
          </p:cNvPr>
          <p:cNvSpPr txBox="1"/>
          <p:nvPr/>
        </p:nvSpPr>
        <p:spPr>
          <a:xfrm>
            <a:off x="5448300" y="6323194"/>
            <a:ext cx="3616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Varying Head Fire Intensity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2260350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372423" y="447675"/>
            <a:ext cx="15076961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example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E0175D7-9365-3BCD-44EB-92902734C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130960"/>
              </p:ext>
            </p:extLst>
          </p:nvPr>
        </p:nvGraphicFramePr>
        <p:xfrm>
          <a:off x="3733800" y="6438900"/>
          <a:ext cx="10744200" cy="358939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148840">
                  <a:extLst>
                    <a:ext uri="{9D8B030D-6E8A-4147-A177-3AD203B41FA5}">
                      <a16:colId xmlns:a16="http://schemas.microsoft.com/office/drawing/2014/main" val="4082673377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4228304980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1043891914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2773966732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572785187"/>
                    </a:ext>
                  </a:extLst>
                </a:gridCol>
              </a:tblGrid>
              <a:tr h="894557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Drought Code (dc)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Head Fire Intensity (</a:t>
                      </a:r>
                      <a:r>
                        <a:rPr lang="en-AU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hfi</a:t>
                      </a:r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Fine Fuel Moisture Code (ffmc)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 Number of Fires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3635457"/>
                  </a:ext>
                </a:extLst>
              </a:tr>
              <a:tr h="30331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866.94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3414.66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91.68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4022858"/>
                  </a:ext>
                </a:extLst>
              </a:tr>
              <a:tr h="30331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942.72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7212.46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93.91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40926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1150460"/>
                  </a:ext>
                </a:extLst>
              </a:tr>
              <a:tr h="30331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889.23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3198.71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91.8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6665946"/>
                  </a:ext>
                </a:extLst>
              </a:tr>
              <a:tr h="494565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886.09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3788.14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92.06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2696336"/>
                  </a:ext>
                </a:extLst>
              </a:tr>
              <a:tr h="30331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894.19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1240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87.4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9340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7506960"/>
                  </a:ext>
                </a:extLst>
              </a:tr>
              <a:tr h="30331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1017.1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146.25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82.97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18643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3997783"/>
                  </a:ext>
                </a:extLst>
              </a:tr>
              <a:tr h="30331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943.01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249.38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83.54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4083282"/>
                  </a:ext>
                </a:extLst>
              </a:tr>
              <a:tr h="30331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16826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03675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547CCB-26B9-CD93-DDE9-7FB8004DA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156149"/>
              </p:ext>
            </p:extLst>
          </p:nvPr>
        </p:nvGraphicFramePr>
        <p:xfrm>
          <a:off x="3238500" y="2254663"/>
          <a:ext cx="11810997" cy="368375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12333">
                  <a:extLst>
                    <a:ext uri="{9D8B030D-6E8A-4147-A177-3AD203B41FA5}">
                      <a16:colId xmlns:a16="http://schemas.microsoft.com/office/drawing/2014/main" val="2652747908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1776984270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4062114010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3260614640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83682747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73140526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3633022111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1023176803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1312986178"/>
                    </a:ext>
                  </a:extLst>
                </a:gridCol>
              </a:tblGrid>
              <a:tr h="116915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Cluster ID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Drought Code (dc)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Head Fire Intensity (hfi)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Fine Fuel Moisture Code (ffmc)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Duff Moisture Code (dmc)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Initial Spread Index (isi)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Buildup Index (bui)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Fire Weather Index (fwi)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Predicted Number of Fires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0392604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11964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865.94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3414.66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91.68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98.82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8.18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153.67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32.15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9105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3846077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11969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942.72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7212.46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93.91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 dirty="0">
                          <a:solidFill>
                            <a:srgbClr val="BFBFBF"/>
                          </a:solidFill>
                          <a:effectLst/>
                        </a:rPr>
                        <a:t>179.39</a:t>
                      </a:r>
                      <a:endParaRPr lang="en-AU" sz="2000" b="0" i="0" u="none" strike="noStrike" dirty="0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 dirty="0">
                          <a:solidFill>
                            <a:srgbClr val="BFBFBF"/>
                          </a:solidFill>
                          <a:effectLst/>
                        </a:rPr>
                        <a:t>16.01</a:t>
                      </a:r>
                      <a:endParaRPr lang="en-AU" sz="2000" b="0" i="0" u="none" strike="noStrike" dirty="0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243.03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52.64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9911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138008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13047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889.23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3198.71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91.8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166.09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7.87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226.41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33.58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2774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5005628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13124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886.09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3788.14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92.06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166.92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7.94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 dirty="0">
                          <a:solidFill>
                            <a:srgbClr val="BFBFBF"/>
                          </a:solidFill>
                          <a:effectLst/>
                        </a:rPr>
                        <a:t>226.93</a:t>
                      </a:r>
                      <a:endParaRPr lang="en-AU" sz="2000" b="0" i="0" u="none" strike="noStrike" dirty="0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33.82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3092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075483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13384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894.19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1240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87.4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165.55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5.21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226.3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25.39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1012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6251770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13402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1017.1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146.25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82.97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187.43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2.69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256.6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15.87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264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501761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13694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943.01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249.38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 dirty="0">
                          <a:solidFill>
                            <a:srgbClr val="BFBFBF"/>
                          </a:solidFill>
                          <a:effectLst/>
                        </a:rPr>
                        <a:t>83.54</a:t>
                      </a:r>
                      <a:endParaRPr lang="en-AU" sz="2000" b="0" i="0" u="none" strike="noStrike" dirty="0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112.02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3.05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172.67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16.56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1409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9663401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Average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3938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09798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8C8D935-1443-3B46-F589-F3BC7CC6B60B}"/>
              </a:ext>
            </a:extLst>
          </p:cNvPr>
          <p:cNvSpPr txBox="1"/>
          <p:nvPr/>
        </p:nvSpPr>
        <p:spPr>
          <a:xfrm>
            <a:off x="3733800" y="1775843"/>
            <a:ext cx="6655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Predicted Fires for Kelowna Clusters (Initial Model)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D3B06-0335-179F-0E5F-F42934F04EA9}"/>
              </a:ext>
            </a:extLst>
          </p:cNvPr>
          <p:cNvSpPr txBox="1"/>
          <p:nvPr/>
        </p:nvSpPr>
        <p:spPr>
          <a:xfrm>
            <a:off x="3962400" y="5977235"/>
            <a:ext cx="6532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Predicted Fires for Kelowna Clusters (Final Model)</a:t>
            </a:r>
          </a:p>
        </p:txBody>
      </p:sp>
    </p:spTree>
    <p:extLst>
      <p:ext uri="{BB962C8B-B14F-4D97-AF65-F5344CB8AC3E}">
        <p14:creationId xmlns:p14="http://schemas.microsoft.com/office/powerpoint/2010/main" val="88257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521" y="-241740"/>
            <a:ext cx="18300521" cy="11226263"/>
            <a:chOff x="0" y="0"/>
            <a:chExt cx="4494088" cy="2676773"/>
          </a:xfrm>
        </p:grpSpPr>
        <p:sp>
          <p:nvSpPr>
            <p:cNvPr id="3" name="Freeform 3"/>
            <p:cNvSpPr/>
            <p:nvPr/>
          </p:nvSpPr>
          <p:spPr>
            <a:xfrm>
              <a:off x="-4" y="0"/>
              <a:ext cx="31952627" cy="19601002"/>
            </a:xfrm>
            <a:custGeom>
              <a:avLst/>
              <a:gdLst/>
              <a:ahLst/>
              <a:cxnLst/>
              <a:rect l="l" t="t" r="r" b="b"/>
              <a:pathLst>
                <a:path w="31952627" h="19601002">
                  <a:moveTo>
                    <a:pt x="31952621" y="19600999"/>
                  </a:moveTo>
                  <a:cubicBezTo>
                    <a:pt x="29737553" y="19600999"/>
                    <a:pt x="27935418" y="17744959"/>
                    <a:pt x="27935418" y="15463613"/>
                  </a:cubicBezTo>
                  <a:lnTo>
                    <a:pt x="27935065" y="4137470"/>
                  </a:lnTo>
                  <a:cubicBezTo>
                    <a:pt x="27935065" y="3394402"/>
                    <a:pt x="27348139" y="2789920"/>
                    <a:pt x="26626658" y="2789920"/>
                  </a:cubicBezTo>
                  <a:cubicBezTo>
                    <a:pt x="25905173" y="2789920"/>
                    <a:pt x="25318420" y="3394402"/>
                    <a:pt x="25318331" y="4137386"/>
                  </a:cubicBezTo>
                  <a:lnTo>
                    <a:pt x="25319296" y="4137478"/>
                  </a:lnTo>
                  <a:lnTo>
                    <a:pt x="25319296" y="15463538"/>
                  </a:lnTo>
                  <a:cubicBezTo>
                    <a:pt x="25319296" y="17744968"/>
                    <a:pt x="23517167" y="19601000"/>
                    <a:pt x="21302009" y="19601000"/>
                  </a:cubicBezTo>
                  <a:cubicBezTo>
                    <a:pt x="19086848" y="19601000"/>
                    <a:pt x="17284802" y="17744968"/>
                    <a:pt x="17284802" y="15463538"/>
                  </a:cubicBezTo>
                  <a:lnTo>
                    <a:pt x="17284450" y="4137478"/>
                  </a:lnTo>
                  <a:cubicBezTo>
                    <a:pt x="17284450" y="3394411"/>
                    <a:pt x="16697526" y="2789929"/>
                    <a:pt x="15976125" y="2789929"/>
                  </a:cubicBezTo>
                  <a:cubicBezTo>
                    <a:pt x="15254722" y="2789929"/>
                    <a:pt x="14667799" y="3394411"/>
                    <a:pt x="14667799" y="4137395"/>
                  </a:cubicBezTo>
                  <a:lnTo>
                    <a:pt x="14667799" y="15463631"/>
                  </a:lnTo>
                  <a:cubicBezTo>
                    <a:pt x="14667799" y="17744968"/>
                    <a:pt x="12865670" y="19601000"/>
                    <a:pt x="10650591" y="19601000"/>
                  </a:cubicBezTo>
                  <a:cubicBezTo>
                    <a:pt x="8435513" y="19601000"/>
                    <a:pt x="6633385" y="17744977"/>
                    <a:pt x="6633385" y="15463631"/>
                  </a:cubicBezTo>
                  <a:lnTo>
                    <a:pt x="6633032" y="4137488"/>
                  </a:lnTo>
                  <a:cubicBezTo>
                    <a:pt x="6633032" y="3394421"/>
                    <a:pt x="6046108" y="2789938"/>
                    <a:pt x="5324625" y="2789938"/>
                  </a:cubicBezTo>
                  <a:cubicBezTo>
                    <a:pt x="4603142" y="2789938"/>
                    <a:pt x="4016389" y="3394421"/>
                    <a:pt x="4016299" y="4137404"/>
                  </a:cubicBezTo>
                  <a:lnTo>
                    <a:pt x="4017265" y="4137497"/>
                  </a:lnTo>
                  <a:lnTo>
                    <a:pt x="4017265" y="15463557"/>
                  </a:lnTo>
                  <a:cubicBezTo>
                    <a:pt x="4017265" y="17744985"/>
                    <a:pt x="2215137" y="19601002"/>
                    <a:pt x="0" y="19601002"/>
                  </a:cubicBezTo>
                  <a:lnTo>
                    <a:pt x="0" y="16811107"/>
                  </a:lnTo>
                  <a:cubicBezTo>
                    <a:pt x="721379" y="16811107"/>
                    <a:pt x="1308304" y="16206625"/>
                    <a:pt x="1308385" y="15463641"/>
                  </a:cubicBezTo>
                  <a:lnTo>
                    <a:pt x="1307419" y="15463641"/>
                  </a:lnTo>
                  <a:lnTo>
                    <a:pt x="1307419" y="4137470"/>
                  </a:lnTo>
                  <a:cubicBezTo>
                    <a:pt x="1307445" y="1856041"/>
                    <a:pt x="3109573" y="0"/>
                    <a:pt x="5324652" y="0"/>
                  </a:cubicBezTo>
                  <a:cubicBezTo>
                    <a:pt x="7539731" y="0"/>
                    <a:pt x="9341940" y="1856041"/>
                    <a:pt x="9341940" y="4137470"/>
                  </a:cubicBezTo>
                  <a:lnTo>
                    <a:pt x="9342292" y="15463529"/>
                  </a:lnTo>
                  <a:cubicBezTo>
                    <a:pt x="9342292" y="16206597"/>
                    <a:pt x="9929216" y="16811079"/>
                    <a:pt x="10650618" y="16811079"/>
                  </a:cubicBezTo>
                  <a:cubicBezTo>
                    <a:pt x="11372020" y="16811079"/>
                    <a:pt x="11958944" y="16206597"/>
                    <a:pt x="11958944" y="15463613"/>
                  </a:cubicBezTo>
                  <a:lnTo>
                    <a:pt x="11958944" y="4137386"/>
                  </a:lnTo>
                  <a:cubicBezTo>
                    <a:pt x="11958944" y="1856050"/>
                    <a:pt x="13761073" y="0"/>
                    <a:pt x="15976151" y="0"/>
                  </a:cubicBezTo>
                  <a:cubicBezTo>
                    <a:pt x="18191229" y="0"/>
                    <a:pt x="19993357" y="1856041"/>
                    <a:pt x="19993357" y="4137386"/>
                  </a:cubicBezTo>
                  <a:lnTo>
                    <a:pt x="19993709" y="15463529"/>
                  </a:lnTo>
                  <a:cubicBezTo>
                    <a:pt x="19993709" y="16206597"/>
                    <a:pt x="20580633" y="16811079"/>
                    <a:pt x="21302036" y="16811079"/>
                  </a:cubicBezTo>
                  <a:cubicBezTo>
                    <a:pt x="22023438" y="16811079"/>
                    <a:pt x="22610362" y="16206597"/>
                    <a:pt x="22610444" y="15463613"/>
                  </a:cubicBezTo>
                  <a:lnTo>
                    <a:pt x="22609477" y="15463521"/>
                  </a:lnTo>
                  <a:lnTo>
                    <a:pt x="22609477" y="4137470"/>
                  </a:lnTo>
                  <a:cubicBezTo>
                    <a:pt x="22609477" y="1856041"/>
                    <a:pt x="24411605" y="0"/>
                    <a:pt x="26626686" y="0"/>
                  </a:cubicBezTo>
                  <a:cubicBezTo>
                    <a:pt x="28841760" y="0"/>
                    <a:pt x="30643969" y="1856041"/>
                    <a:pt x="30643969" y="4137470"/>
                  </a:cubicBezTo>
                  <a:lnTo>
                    <a:pt x="30644323" y="15463529"/>
                  </a:lnTo>
                  <a:cubicBezTo>
                    <a:pt x="30644323" y="16206597"/>
                    <a:pt x="31231248" y="16811079"/>
                    <a:pt x="31952627" y="16811079"/>
                  </a:cubicBezTo>
                  <a:lnTo>
                    <a:pt x="31952627" y="19600999"/>
                  </a:lnTo>
                  <a:close/>
                </a:path>
              </a:pathLst>
            </a:custGeom>
            <a:solidFill>
              <a:srgbClr val="DFD3CA"/>
            </a:solidFill>
          </p:spPr>
        </p:sp>
      </p:grpSp>
      <p:grpSp>
        <p:nvGrpSpPr>
          <p:cNvPr id="4" name="Group 4"/>
          <p:cNvGrpSpPr/>
          <p:nvPr/>
        </p:nvGrpSpPr>
        <p:grpSpPr>
          <a:xfrm rot="-5582898">
            <a:off x="5918638" y="-2488497"/>
            <a:ext cx="6207678" cy="14616131"/>
            <a:chOff x="0" y="0"/>
            <a:chExt cx="2457074" cy="5785242"/>
          </a:xfrm>
        </p:grpSpPr>
        <p:sp>
          <p:nvSpPr>
            <p:cNvPr id="5" name="Freeform 5"/>
            <p:cNvSpPr/>
            <p:nvPr/>
          </p:nvSpPr>
          <p:spPr>
            <a:xfrm>
              <a:off x="0" y="-889"/>
              <a:ext cx="2457074" cy="5786131"/>
            </a:xfrm>
            <a:custGeom>
              <a:avLst/>
              <a:gdLst/>
              <a:ahLst/>
              <a:cxnLst/>
              <a:rect l="l" t="t" r="r" b="b"/>
              <a:pathLst>
                <a:path w="2457074" h="5786131">
                  <a:moveTo>
                    <a:pt x="2351410" y="5760731"/>
                  </a:moveTo>
                  <a:cubicBezTo>
                    <a:pt x="2351410" y="5760731"/>
                    <a:pt x="2330074" y="5512065"/>
                    <a:pt x="2331344" y="5494920"/>
                  </a:cubicBezTo>
                  <a:cubicBezTo>
                    <a:pt x="2333376" y="5466980"/>
                    <a:pt x="2411481" y="5351283"/>
                    <a:pt x="2411481" y="5351283"/>
                  </a:cubicBezTo>
                  <a:lnTo>
                    <a:pt x="2431674" y="5113920"/>
                  </a:lnTo>
                  <a:lnTo>
                    <a:pt x="2241174" y="5092838"/>
                  </a:lnTo>
                  <a:lnTo>
                    <a:pt x="2275210" y="4995556"/>
                  </a:lnTo>
                  <a:lnTo>
                    <a:pt x="2444374" y="4970156"/>
                  </a:lnTo>
                  <a:lnTo>
                    <a:pt x="2444374" y="697357"/>
                  </a:lnTo>
                  <a:lnTo>
                    <a:pt x="2418974" y="482219"/>
                  </a:lnTo>
                  <a:lnTo>
                    <a:pt x="2444374" y="386588"/>
                  </a:lnTo>
                  <a:lnTo>
                    <a:pt x="2262510" y="241681"/>
                  </a:lnTo>
                  <a:lnTo>
                    <a:pt x="2352426" y="254381"/>
                  </a:lnTo>
                  <a:lnTo>
                    <a:pt x="2444374" y="241681"/>
                  </a:lnTo>
                  <a:lnTo>
                    <a:pt x="2457074" y="191135"/>
                  </a:lnTo>
                  <a:lnTo>
                    <a:pt x="2444374" y="123698"/>
                  </a:lnTo>
                  <a:lnTo>
                    <a:pt x="2444374" y="26289"/>
                  </a:lnTo>
                  <a:cubicBezTo>
                    <a:pt x="2444374" y="26289"/>
                    <a:pt x="2304674" y="12573"/>
                    <a:pt x="2280671" y="13589"/>
                  </a:cubicBezTo>
                  <a:cubicBezTo>
                    <a:pt x="2253874" y="14732"/>
                    <a:pt x="2156338" y="26289"/>
                    <a:pt x="2156338" y="26289"/>
                  </a:cubicBezTo>
                  <a:lnTo>
                    <a:pt x="2012955" y="13589"/>
                  </a:lnTo>
                  <a:lnTo>
                    <a:pt x="623824" y="13589"/>
                  </a:lnTo>
                  <a:cubicBezTo>
                    <a:pt x="623824" y="13589"/>
                    <a:pt x="590931" y="0"/>
                    <a:pt x="566547" y="889"/>
                  </a:cubicBezTo>
                  <a:cubicBezTo>
                    <a:pt x="514858" y="2921"/>
                    <a:pt x="303657" y="26289"/>
                    <a:pt x="303657" y="26289"/>
                  </a:cubicBezTo>
                  <a:lnTo>
                    <a:pt x="144780" y="889"/>
                  </a:lnTo>
                  <a:lnTo>
                    <a:pt x="0" y="13589"/>
                  </a:lnTo>
                  <a:lnTo>
                    <a:pt x="25400" y="347980"/>
                  </a:lnTo>
                  <a:lnTo>
                    <a:pt x="132207" y="488188"/>
                  </a:lnTo>
                  <a:lnTo>
                    <a:pt x="25400" y="715772"/>
                  </a:lnTo>
                  <a:lnTo>
                    <a:pt x="20955" y="4936756"/>
                  </a:lnTo>
                  <a:lnTo>
                    <a:pt x="19431" y="5218822"/>
                  </a:lnTo>
                  <a:cubicBezTo>
                    <a:pt x="19431" y="5218822"/>
                    <a:pt x="6731" y="5381256"/>
                    <a:pt x="6731" y="5385065"/>
                  </a:cubicBezTo>
                  <a:cubicBezTo>
                    <a:pt x="6731" y="5388875"/>
                    <a:pt x="32131" y="5515113"/>
                    <a:pt x="32131" y="5515113"/>
                  </a:cubicBezTo>
                  <a:lnTo>
                    <a:pt x="19431" y="5773431"/>
                  </a:lnTo>
                  <a:lnTo>
                    <a:pt x="238125" y="5786131"/>
                  </a:lnTo>
                  <a:lnTo>
                    <a:pt x="355346" y="5773431"/>
                  </a:lnTo>
                  <a:cubicBezTo>
                    <a:pt x="355346" y="5773431"/>
                    <a:pt x="552958" y="5431547"/>
                    <a:pt x="540258" y="5482347"/>
                  </a:cubicBezTo>
                  <a:cubicBezTo>
                    <a:pt x="527558" y="5533147"/>
                    <a:pt x="513207" y="5773431"/>
                    <a:pt x="513207" y="5773431"/>
                  </a:cubicBezTo>
                  <a:lnTo>
                    <a:pt x="1989206" y="5773431"/>
                  </a:lnTo>
                  <a:lnTo>
                    <a:pt x="2159513" y="5786131"/>
                  </a:lnTo>
                  <a:lnTo>
                    <a:pt x="2351537" y="5760731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6" name="Freeform 6"/>
          <p:cNvSpPr/>
          <p:nvPr/>
        </p:nvSpPr>
        <p:spPr>
          <a:xfrm rot="586083">
            <a:off x="1483704" y="973159"/>
            <a:ext cx="1692287" cy="2687964"/>
          </a:xfrm>
          <a:custGeom>
            <a:avLst/>
            <a:gdLst/>
            <a:ahLst/>
            <a:cxnLst/>
            <a:rect l="l" t="t" r="r" b="b"/>
            <a:pathLst>
              <a:path w="1692287" h="2687964">
                <a:moveTo>
                  <a:pt x="0" y="0"/>
                </a:moveTo>
                <a:lnTo>
                  <a:pt x="1692287" y="0"/>
                </a:lnTo>
                <a:lnTo>
                  <a:pt x="1692287" y="2687964"/>
                </a:lnTo>
                <a:lnTo>
                  <a:pt x="0" y="2687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195243">
            <a:off x="2433186" y="3958705"/>
            <a:ext cx="13209487" cy="245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37"/>
              </a:lnSpc>
            </a:pPr>
            <a:r>
              <a:rPr lang="en-US" sz="20046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363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076684">
            <a:off x="-1726981" y="7936637"/>
            <a:ext cx="5511363" cy="3692613"/>
          </a:xfrm>
          <a:custGeom>
            <a:avLst/>
            <a:gdLst/>
            <a:ahLst/>
            <a:cxnLst/>
            <a:rect l="l" t="t" r="r" b="b"/>
            <a:pathLst>
              <a:path w="5511363" h="3692613">
                <a:moveTo>
                  <a:pt x="0" y="0"/>
                </a:moveTo>
                <a:lnTo>
                  <a:pt x="5511362" y="0"/>
                </a:lnTo>
                <a:lnTo>
                  <a:pt x="5511362" y="3692613"/>
                </a:lnTo>
                <a:lnTo>
                  <a:pt x="0" y="3692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791976">
            <a:off x="630874" y="2040722"/>
            <a:ext cx="11182093" cy="1031170"/>
            <a:chOff x="0" y="0"/>
            <a:chExt cx="13771981" cy="127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71981" cy="1270000"/>
            </a:xfrm>
            <a:custGeom>
              <a:avLst/>
              <a:gdLst/>
              <a:ahLst/>
              <a:cxnLst/>
              <a:rect l="l" t="t" r="r" b="b"/>
              <a:pathLst>
                <a:path w="13771981" h="1270000">
                  <a:moveTo>
                    <a:pt x="13771981" y="635000"/>
                  </a:moveTo>
                  <a:cubicBezTo>
                    <a:pt x="13771981" y="810438"/>
                    <a:pt x="13700835" y="969137"/>
                    <a:pt x="13585977" y="1083996"/>
                  </a:cubicBezTo>
                  <a:cubicBezTo>
                    <a:pt x="13471117" y="1198969"/>
                    <a:pt x="13312304" y="1270000"/>
                    <a:pt x="13136981" y="1270000"/>
                  </a:cubicBezTo>
                  <a:lnTo>
                    <a:pt x="915961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15961" y="0"/>
                  </a:cubicBezTo>
                  <a:lnTo>
                    <a:pt x="13136981" y="0"/>
                  </a:lnTo>
                  <a:cubicBezTo>
                    <a:pt x="13312304" y="0"/>
                    <a:pt x="13471117" y="71031"/>
                    <a:pt x="13585977" y="186004"/>
                  </a:cubicBezTo>
                  <a:cubicBezTo>
                    <a:pt x="13700835" y="300863"/>
                    <a:pt x="13771981" y="459562"/>
                    <a:pt x="13771981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2501866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1" y="1083996"/>
                  </a:cubicBezTo>
                  <a:cubicBezTo>
                    <a:pt x="969251" y="1198969"/>
                    <a:pt x="810438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2" y="300863"/>
                    <a:pt x="186005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8" y="0"/>
                    <a:pt x="969251" y="71031"/>
                    <a:pt x="1084111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4057568" y="3410897"/>
            <a:ext cx="10172864" cy="5978884"/>
          </a:xfrm>
          <a:custGeom>
            <a:avLst/>
            <a:gdLst/>
            <a:ahLst/>
            <a:cxnLst/>
            <a:rect l="l" t="t" r="r" b="b"/>
            <a:pathLst>
              <a:path w="10172864" h="5978884">
                <a:moveTo>
                  <a:pt x="0" y="0"/>
                </a:moveTo>
                <a:lnTo>
                  <a:pt x="10172864" y="0"/>
                </a:lnTo>
                <a:lnTo>
                  <a:pt x="10172864" y="5978884"/>
                </a:lnTo>
                <a:lnTo>
                  <a:pt x="0" y="5978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650544" y="-22079"/>
            <a:ext cx="13365732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SCOPE OF ANALYSIS</a:t>
            </a:r>
          </a:p>
        </p:txBody>
      </p:sp>
      <p:sp>
        <p:nvSpPr>
          <p:cNvPr id="11" name="TextBox 11"/>
          <p:cNvSpPr txBox="1"/>
          <p:nvPr/>
        </p:nvSpPr>
        <p:spPr>
          <a:xfrm rot="8023">
            <a:off x="1835712" y="2119745"/>
            <a:ext cx="997783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DATA CONCENTRATION FROM MAY - OCTOBER OR “PEAK”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8931" y="-297929"/>
            <a:ext cx="24770669" cy="15777455"/>
            <a:chOff x="0" y="0"/>
            <a:chExt cx="2944799" cy="1875663"/>
          </a:xfrm>
        </p:grpSpPr>
        <p:sp>
          <p:nvSpPr>
            <p:cNvPr id="3" name="Freeform 3"/>
            <p:cNvSpPr/>
            <p:nvPr/>
          </p:nvSpPr>
          <p:spPr>
            <a:xfrm>
              <a:off x="-26416" y="-127"/>
              <a:ext cx="2986963" cy="1875663"/>
            </a:xfrm>
            <a:custGeom>
              <a:avLst/>
              <a:gdLst/>
              <a:ahLst/>
              <a:cxnLst/>
              <a:rect l="l" t="t" r="r" b="b"/>
              <a:pathLst>
                <a:path w="2986963" h="1875663">
                  <a:moveTo>
                    <a:pt x="2965627" y="1532636"/>
                  </a:moveTo>
                  <a:cubicBezTo>
                    <a:pt x="2954069" y="1463929"/>
                    <a:pt x="2939465" y="1380236"/>
                    <a:pt x="2899459" y="1340231"/>
                  </a:cubicBezTo>
                  <a:cubicBezTo>
                    <a:pt x="2848659" y="1289431"/>
                    <a:pt x="2759887" y="1200531"/>
                    <a:pt x="2627553" y="1219962"/>
                  </a:cubicBezTo>
                  <a:cubicBezTo>
                    <a:pt x="2759759" y="1200531"/>
                    <a:pt x="2813481" y="1211072"/>
                    <a:pt x="2872028" y="1170051"/>
                  </a:cubicBezTo>
                  <a:cubicBezTo>
                    <a:pt x="2937559" y="1124204"/>
                    <a:pt x="2960800" y="1048004"/>
                    <a:pt x="2960800" y="922147"/>
                  </a:cubicBezTo>
                  <a:cubicBezTo>
                    <a:pt x="2960800" y="834898"/>
                    <a:pt x="2937559" y="709041"/>
                    <a:pt x="2844596" y="671322"/>
                  </a:cubicBezTo>
                  <a:cubicBezTo>
                    <a:pt x="2785922" y="647573"/>
                    <a:pt x="2709341" y="629412"/>
                    <a:pt x="2622600" y="630174"/>
                  </a:cubicBezTo>
                  <a:cubicBezTo>
                    <a:pt x="2850056" y="628396"/>
                    <a:pt x="2946322" y="483108"/>
                    <a:pt x="2945688" y="392811"/>
                  </a:cubicBezTo>
                  <a:cubicBezTo>
                    <a:pt x="2944291" y="218440"/>
                    <a:pt x="2912160" y="61214"/>
                    <a:pt x="2600629" y="20574"/>
                  </a:cubicBezTo>
                  <a:lnTo>
                    <a:pt x="2335707" y="0"/>
                  </a:lnTo>
                  <a:lnTo>
                    <a:pt x="668020" y="4572"/>
                  </a:lnTo>
                  <a:lnTo>
                    <a:pt x="447421" y="17526"/>
                  </a:lnTo>
                  <a:cubicBezTo>
                    <a:pt x="196596" y="23241"/>
                    <a:pt x="82296" y="175641"/>
                    <a:pt x="37846" y="287274"/>
                  </a:cubicBezTo>
                  <a:cubicBezTo>
                    <a:pt x="0" y="382270"/>
                    <a:pt x="65024" y="496189"/>
                    <a:pt x="95758" y="542798"/>
                  </a:cubicBezTo>
                  <a:cubicBezTo>
                    <a:pt x="154051" y="630936"/>
                    <a:pt x="254508" y="639064"/>
                    <a:pt x="403352" y="637921"/>
                  </a:cubicBezTo>
                  <a:cubicBezTo>
                    <a:pt x="234188" y="639191"/>
                    <a:pt x="196596" y="645541"/>
                    <a:pt x="107696" y="797941"/>
                  </a:cubicBezTo>
                  <a:cubicBezTo>
                    <a:pt x="86741" y="833882"/>
                    <a:pt x="81915" y="892937"/>
                    <a:pt x="82296" y="922147"/>
                  </a:cubicBezTo>
                  <a:cubicBezTo>
                    <a:pt x="82550" y="933704"/>
                    <a:pt x="78613" y="1001395"/>
                    <a:pt x="88011" y="1035685"/>
                  </a:cubicBezTo>
                  <a:cubicBezTo>
                    <a:pt x="133096" y="1200531"/>
                    <a:pt x="230251" y="1229106"/>
                    <a:pt x="408305" y="1227709"/>
                  </a:cubicBezTo>
                  <a:cubicBezTo>
                    <a:pt x="244856" y="1228979"/>
                    <a:pt x="131572" y="1247775"/>
                    <a:pt x="72644" y="1354328"/>
                  </a:cubicBezTo>
                  <a:cubicBezTo>
                    <a:pt x="49530" y="1396111"/>
                    <a:pt x="26035" y="1476756"/>
                    <a:pt x="30734" y="1549781"/>
                  </a:cubicBezTo>
                  <a:cubicBezTo>
                    <a:pt x="41910" y="1724025"/>
                    <a:pt x="145923" y="1797304"/>
                    <a:pt x="302006" y="1823847"/>
                  </a:cubicBezTo>
                  <a:cubicBezTo>
                    <a:pt x="479171" y="1853946"/>
                    <a:pt x="668020" y="1867662"/>
                    <a:pt x="668020" y="1867662"/>
                  </a:cubicBezTo>
                  <a:lnTo>
                    <a:pt x="2350438" y="1875663"/>
                  </a:lnTo>
                  <a:lnTo>
                    <a:pt x="2585770" y="1862582"/>
                  </a:lnTo>
                  <a:cubicBezTo>
                    <a:pt x="2696006" y="1848993"/>
                    <a:pt x="2781731" y="1827657"/>
                    <a:pt x="2844088" y="1795653"/>
                  </a:cubicBezTo>
                  <a:cubicBezTo>
                    <a:pt x="2947974" y="1742186"/>
                    <a:pt x="2986963" y="1659001"/>
                    <a:pt x="2965753" y="1532509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5501674" y="149847"/>
            <a:ext cx="9664906" cy="4735804"/>
          </a:xfrm>
          <a:custGeom>
            <a:avLst/>
            <a:gdLst/>
            <a:ahLst/>
            <a:cxnLst/>
            <a:rect l="l" t="t" r="r" b="b"/>
            <a:pathLst>
              <a:path w="9664906" h="4735804">
                <a:moveTo>
                  <a:pt x="0" y="0"/>
                </a:moveTo>
                <a:lnTo>
                  <a:pt x="9664906" y="0"/>
                </a:lnTo>
                <a:lnTo>
                  <a:pt x="9664906" y="4735804"/>
                </a:lnTo>
                <a:lnTo>
                  <a:pt x="0" y="4735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5642589" y="5104726"/>
            <a:ext cx="7852355" cy="4972147"/>
          </a:xfrm>
          <a:custGeom>
            <a:avLst/>
            <a:gdLst/>
            <a:ahLst/>
            <a:cxnLst/>
            <a:rect l="l" t="t" r="r" b="b"/>
            <a:pathLst>
              <a:path w="7852355" h="4972147">
                <a:moveTo>
                  <a:pt x="0" y="0"/>
                </a:moveTo>
                <a:lnTo>
                  <a:pt x="7852355" y="0"/>
                </a:lnTo>
                <a:lnTo>
                  <a:pt x="7852355" y="4972147"/>
                </a:lnTo>
                <a:lnTo>
                  <a:pt x="0" y="4972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6351" y="428637"/>
            <a:ext cx="1192294" cy="393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e</a:t>
            </a:r>
          </a:p>
          <a:p>
            <a:pPr algn="l">
              <a:lnSpc>
                <a:spcPts val="9600"/>
              </a:lnSpc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d</a:t>
            </a:r>
          </a:p>
          <a:p>
            <a:pPr algn="l">
              <a:lnSpc>
                <a:spcPts val="9600"/>
              </a:lnSpc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6292" y="876300"/>
            <a:ext cx="675422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HOTSPOT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6351" y="5959914"/>
            <a:ext cx="675422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WEATHER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85870" y="2105037"/>
            <a:ext cx="3271499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DIMENSION : </a:t>
            </a:r>
          </a:p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1781.266 ROWS</a:t>
            </a:r>
          </a:p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41 VARIABLES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85870" y="7179114"/>
            <a:ext cx="3574344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DIMENSION : </a:t>
            </a:r>
          </a:p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1000.928 ROWS</a:t>
            </a:r>
          </a:p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38 VARIABLES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C0210-682F-E3CE-7404-55B42057AB40}"/>
              </a:ext>
            </a:extLst>
          </p:cNvPr>
          <p:cNvSpPr/>
          <p:nvPr/>
        </p:nvSpPr>
        <p:spPr>
          <a:xfrm>
            <a:off x="5486400" y="3390899"/>
            <a:ext cx="9664906" cy="1494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2D02EA-DF9C-31BC-CDC4-EFA1EE58D7DD}"/>
              </a:ext>
            </a:extLst>
          </p:cNvPr>
          <p:cNvSpPr/>
          <p:nvPr/>
        </p:nvSpPr>
        <p:spPr>
          <a:xfrm>
            <a:off x="5484263" y="729807"/>
            <a:ext cx="9664906" cy="1496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4B1BA4-A678-2CB9-EA29-05CB598748D9}"/>
              </a:ext>
            </a:extLst>
          </p:cNvPr>
          <p:cNvSpPr/>
          <p:nvPr/>
        </p:nvSpPr>
        <p:spPr>
          <a:xfrm>
            <a:off x="5486400" y="3012648"/>
            <a:ext cx="9664906" cy="1496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9DA13CD-1149-EEAF-38DD-5EF5957C1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671983"/>
              </p:ext>
            </p:extLst>
          </p:nvPr>
        </p:nvGraphicFramePr>
        <p:xfrm>
          <a:off x="13792199" y="5103250"/>
          <a:ext cx="3159464" cy="27267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579732">
                  <a:extLst>
                    <a:ext uri="{9D8B030D-6E8A-4147-A177-3AD203B41FA5}">
                      <a16:colId xmlns:a16="http://schemas.microsoft.com/office/drawing/2014/main" val="2262086868"/>
                    </a:ext>
                  </a:extLst>
                </a:gridCol>
                <a:gridCol w="1579732">
                  <a:extLst>
                    <a:ext uri="{9D8B030D-6E8A-4147-A177-3AD203B41FA5}">
                      <a16:colId xmlns:a16="http://schemas.microsoft.com/office/drawing/2014/main" val="1938170192"/>
                    </a:ext>
                  </a:extLst>
                </a:gridCol>
              </a:tblGrid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Variable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% Missing Value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0266231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cool_deg_days_flag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97%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6718881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dir_max_gust_flag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93%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5942514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heat_deg_days_flag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97%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2917536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max_temp_flag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97%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4110926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mean_temp_flag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97%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2702622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min_temp_flag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97%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4815287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snow_grnd_flag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97%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8553032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spd_max_gust_glag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93%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4441381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total_precip_flag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89%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081259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total_rain_flag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81%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3472115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total_snow_flag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82%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1166970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E59CB43-8389-F4BF-0B68-06E9DFF58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01911"/>
              </p:ext>
            </p:extLst>
          </p:nvPr>
        </p:nvGraphicFramePr>
        <p:xfrm>
          <a:off x="14076576" y="7981769"/>
          <a:ext cx="2590710" cy="2155384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295355">
                  <a:extLst>
                    <a:ext uri="{9D8B030D-6E8A-4147-A177-3AD203B41FA5}">
                      <a16:colId xmlns:a16="http://schemas.microsoft.com/office/drawing/2014/main" val="3333862038"/>
                    </a:ext>
                  </a:extLst>
                </a:gridCol>
                <a:gridCol w="1295355">
                  <a:extLst>
                    <a:ext uri="{9D8B030D-6E8A-4147-A177-3AD203B41FA5}">
                      <a16:colId xmlns:a16="http://schemas.microsoft.com/office/drawing/2014/main" val="2785591458"/>
                    </a:ext>
                  </a:extLst>
                </a:gridCol>
              </a:tblGrid>
              <a:tr h="26942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Variable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% Missing Value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3496434"/>
                  </a:ext>
                </a:extLst>
              </a:tr>
              <a:tr h="26942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heat_deg_days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18%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2491004"/>
                  </a:ext>
                </a:extLst>
              </a:tr>
              <a:tr h="26942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dir_max_gust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80%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7775824"/>
                  </a:ext>
                </a:extLst>
              </a:tr>
              <a:tr h="26942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max_temp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17%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7056612"/>
                  </a:ext>
                </a:extLst>
              </a:tr>
              <a:tr h="26942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mean_temp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18%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7619179"/>
                  </a:ext>
                </a:extLst>
              </a:tr>
              <a:tr h="26942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min_temp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9903625"/>
                  </a:ext>
                </a:extLst>
              </a:tr>
              <a:tr h="26942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snow_grnd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52%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9733542"/>
                  </a:ext>
                </a:extLst>
              </a:tr>
              <a:tr h="26942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spd_max_gust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80%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22192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363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791976">
            <a:off x="630870" y="2044046"/>
            <a:ext cx="14030162" cy="1031170"/>
            <a:chOff x="0" y="0"/>
            <a:chExt cx="17279692" cy="127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79691" cy="1270000"/>
            </a:xfrm>
            <a:custGeom>
              <a:avLst/>
              <a:gdLst/>
              <a:ahLst/>
              <a:cxnLst/>
              <a:rect l="l" t="t" r="r" b="b"/>
              <a:pathLst>
                <a:path w="17279691" h="1270000">
                  <a:moveTo>
                    <a:pt x="17279691" y="635000"/>
                  </a:moveTo>
                  <a:cubicBezTo>
                    <a:pt x="17279691" y="810438"/>
                    <a:pt x="17208547" y="969137"/>
                    <a:pt x="17093687" y="1083996"/>
                  </a:cubicBezTo>
                  <a:cubicBezTo>
                    <a:pt x="16978829" y="1198969"/>
                    <a:pt x="16820015" y="1270000"/>
                    <a:pt x="16644691" y="1270000"/>
                  </a:cubicBezTo>
                  <a:lnTo>
                    <a:pt x="1004285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1004285" y="0"/>
                  </a:cubicBezTo>
                  <a:lnTo>
                    <a:pt x="16644691" y="0"/>
                  </a:lnTo>
                  <a:cubicBezTo>
                    <a:pt x="16820015" y="0"/>
                    <a:pt x="16978829" y="71031"/>
                    <a:pt x="17093687" y="186004"/>
                  </a:cubicBezTo>
                  <a:cubicBezTo>
                    <a:pt x="17208547" y="300863"/>
                    <a:pt x="17279691" y="459562"/>
                    <a:pt x="17279691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6009578" y="0"/>
              <a:ext cx="1270113" cy="1270000"/>
            </a:xfrm>
            <a:custGeom>
              <a:avLst/>
              <a:gdLst/>
              <a:ahLst/>
              <a:cxnLst/>
              <a:rect l="l" t="t" r="r" b="b"/>
              <a:pathLst>
                <a:path w="1270113" h="1270000">
                  <a:moveTo>
                    <a:pt x="1270113" y="635000"/>
                  </a:moveTo>
                  <a:cubicBezTo>
                    <a:pt x="1270113" y="810438"/>
                    <a:pt x="1198969" y="969137"/>
                    <a:pt x="1084109" y="1083996"/>
                  </a:cubicBezTo>
                  <a:cubicBezTo>
                    <a:pt x="969251" y="1198969"/>
                    <a:pt x="810437" y="1270000"/>
                    <a:pt x="635113" y="1270000"/>
                  </a:cubicBezTo>
                  <a:cubicBezTo>
                    <a:pt x="284339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7" y="71031"/>
                    <a:pt x="459676" y="0"/>
                    <a:pt x="635113" y="0"/>
                  </a:cubicBezTo>
                  <a:cubicBezTo>
                    <a:pt x="810437" y="0"/>
                    <a:pt x="969251" y="71031"/>
                    <a:pt x="1084109" y="186004"/>
                  </a:cubicBezTo>
                  <a:cubicBezTo>
                    <a:pt x="1198969" y="300863"/>
                    <a:pt x="1270113" y="459562"/>
                    <a:pt x="1270113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161252" y="3358699"/>
            <a:ext cx="6484700" cy="4756832"/>
            <a:chOff x="0" y="0"/>
            <a:chExt cx="2640946" cy="1937258"/>
          </a:xfrm>
        </p:grpSpPr>
        <p:sp>
          <p:nvSpPr>
            <p:cNvPr id="10" name="Freeform 10"/>
            <p:cNvSpPr/>
            <p:nvPr/>
          </p:nvSpPr>
          <p:spPr>
            <a:xfrm>
              <a:off x="-127" y="127"/>
              <a:ext cx="2640819" cy="1944243"/>
            </a:xfrm>
            <a:custGeom>
              <a:avLst/>
              <a:gdLst/>
              <a:ahLst/>
              <a:cxnLst/>
              <a:rect l="l" t="t" r="r" b="b"/>
              <a:pathLst>
                <a:path w="2640819" h="1944243">
                  <a:moveTo>
                    <a:pt x="2239753" y="1931543"/>
                  </a:moveTo>
                  <a:cubicBezTo>
                    <a:pt x="2183873" y="1944243"/>
                    <a:pt x="2158473" y="1931543"/>
                    <a:pt x="2101323" y="1931543"/>
                  </a:cubicBezTo>
                  <a:cubicBezTo>
                    <a:pt x="2044173" y="1931543"/>
                    <a:pt x="1953114" y="1918843"/>
                    <a:pt x="1953114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2121770" y="0"/>
                  </a:lnTo>
                  <a:cubicBezTo>
                    <a:pt x="2221846" y="0"/>
                    <a:pt x="2290299" y="12700"/>
                    <a:pt x="2290299" y="12700"/>
                  </a:cubicBezTo>
                  <a:cubicBezTo>
                    <a:pt x="2354434" y="12700"/>
                    <a:pt x="2443207" y="36322"/>
                    <a:pt x="2501119" y="50800"/>
                  </a:cubicBezTo>
                  <a:cubicBezTo>
                    <a:pt x="2602719" y="76200"/>
                    <a:pt x="2628119" y="254000"/>
                    <a:pt x="2628119" y="350520"/>
                  </a:cubicBezTo>
                  <a:lnTo>
                    <a:pt x="2628119" y="1065149"/>
                  </a:lnTo>
                  <a:cubicBezTo>
                    <a:pt x="2628119" y="1065149"/>
                    <a:pt x="2640819" y="1433830"/>
                    <a:pt x="2640819" y="1466850"/>
                  </a:cubicBezTo>
                  <a:cubicBezTo>
                    <a:pt x="2640819" y="1499870"/>
                    <a:pt x="2618340" y="1607820"/>
                    <a:pt x="2600433" y="1654048"/>
                  </a:cubicBezTo>
                  <a:cubicBezTo>
                    <a:pt x="2575414" y="1718691"/>
                    <a:pt x="2585574" y="1775587"/>
                    <a:pt x="2533758" y="1819783"/>
                  </a:cubicBezTo>
                  <a:cubicBezTo>
                    <a:pt x="2497690" y="1850644"/>
                    <a:pt x="2443588" y="1887982"/>
                    <a:pt x="2398376" y="1905127"/>
                  </a:cubicBezTo>
                  <a:cubicBezTo>
                    <a:pt x="2353164" y="1922272"/>
                    <a:pt x="2295379" y="1918970"/>
                    <a:pt x="2239499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7952145" y="3148739"/>
            <a:ext cx="7085997" cy="6210052"/>
          </a:xfrm>
          <a:custGeom>
            <a:avLst/>
            <a:gdLst/>
            <a:ahLst/>
            <a:cxnLst/>
            <a:rect l="l" t="t" r="r" b="b"/>
            <a:pathLst>
              <a:path w="7085997" h="6210052">
                <a:moveTo>
                  <a:pt x="0" y="0"/>
                </a:moveTo>
                <a:lnTo>
                  <a:pt x="7085996" y="0"/>
                </a:lnTo>
                <a:lnTo>
                  <a:pt x="7085996" y="6210052"/>
                </a:lnTo>
                <a:lnTo>
                  <a:pt x="0" y="6210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97188" y="-22079"/>
            <a:ext cx="13365732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CLUSTERING FIRE EVENTS</a:t>
            </a:r>
          </a:p>
        </p:txBody>
      </p:sp>
      <p:sp>
        <p:nvSpPr>
          <p:cNvPr id="13" name="TextBox 13"/>
          <p:cNvSpPr txBox="1"/>
          <p:nvPr/>
        </p:nvSpPr>
        <p:spPr>
          <a:xfrm rot="8023">
            <a:off x="1806679" y="1995663"/>
            <a:ext cx="12443331" cy="105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APPLY DBSCAN (DENSITY-BASED SPATIAL CLUSTERING AND APPLICATION WITH NOISE)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AND VISUALIZE IT ON MAP </a:t>
            </a:r>
          </a:p>
        </p:txBody>
      </p:sp>
      <p:sp>
        <p:nvSpPr>
          <p:cNvPr id="14" name="TextBox 14"/>
          <p:cNvSpPr txBox="1"/>
          <p:nvPr/>
        </p:nvSpPr>
        <p:spPr>
          <a:xfrm rot="8023">
            <a:off x="1508559" y="4316321"/>
            <a:ext cx="5790086" cy="2708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6"/>
              </a:lnSpc>
              <a:spcBef>
                <a:spcPct val="0"/>
              </a:spcBef>
            </a:pPr>
            <a:r>
              <a:rPr lang="en-US" sz="2997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Using Iteration to find suitable radius and clustered into 15.026 fire events with 4370 noise, which is the closest to the BC official records of fire for 10 years (15.095)*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4168" y="9456000"/>
            <a:ext cx="13665395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*https://www2.gov.bc.ca/gov/content/safety/wildfire-status/about-</a:t>
            </a:r>
            <a:r>
              <a:rPr lang="en-US" sz="2100" dirty="0" err="1">
                <a:solidFill>
                  <a:srgbClr val="000000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bcws</a:t>
            </a:r>
            <a:r>
              <a:rPr lang="en-US" sz="2100" dirty="0">
                <a:solidFill>
                  <a:srgbClr val="000000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/wildfire-statistics/wildfire-averages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363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791976">
            <a:off x="609624" y="1830269"/>
            <a:ext cx="8334074" cy="1031170"/>
            <a:chOff x="0" y="0"/>
            <a:chExt cx="10264331" cy="127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64331" cy="1270000"/>
            </a:xfrm>
            <a:custGeom>
              <a:avLst/>
              <a:gdLst/>
              <a:ahLst/>
              <a:cxnLst/>
              <a:rect l="l" t="t" r="r" b="b"/>
              <a:pathLst>
                <a:path w="10264331" h="1270000">
                  <a:moveTo>
                    <a:pt x="10264331" y="635000"/>
                  </a:moveTo>
                  <a:cubicBezTo>
                    <a:pt x="10264331" y="810438"/>
                    <a:pt x="10193186" y="969137"/>
                    <a:pt x="10078327" y="1083996"/>
                  </a:cubicBezTo>
                  <a:cubicBezTo>
                    <a:pt x="9963468" y="1198969"/>
                    <a:pt x="9804654" y="1270000"/>
                    <a:pt x="9629331" y="1270000"/>
                  </a:cubicBezTo>
                  <a:lnTo>
                    <a:pt x="827639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827639" y="0"/>
                  </a:cubicBezTo>
                  <a:lnTo>
                    <a:pt x="9629331" y="0"/>
                  </a:lnTo>
                  <a:cubicBezTo>
                    <a:pt x="9804654" y="0"/>
                    <a:pt x="9963468" y="71031"/>
                    <a:pt x="10078327" y="186004"/>
                  </a:cubicBezTo>
                  <a:cubicBezTo>
                    <a:pt x="10193186" y="300863"/>
                    <a:pt x="10264331" y="459562"/>
                    <a:pt x="10264331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8994217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9" y="969137"/>
                    <a:pt x="1084110" y="1083996"/>
                  </a:cubicBezTo>
                  <a:cubicBezTo>
                    <a:pt x="969251" y="1198969"/>
                    <a:pt x="810437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0" y="300863"/>
                    <a:pt x="186004" y="186004"/>
                  </a:cubicBezTo>
                  <a:cubicBezTo>
                    <a:pt x="300977" y="71031"/>
                    <a:pt x="459676" y="0"/>
                    <a:pt x="635114" y="0"/>
                  </a:cubicBezTo>
                  <a:cubicBezTo>
                    <a:pt x="810437" y="0"/>
                    <a:pt x="969251" y="71031"/>
                    <a:pt x="1084110" y="186004"/>
                  </a:cubicBezTo>
                  <a:cubicBezTo>
                    <a:pt x="1198969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2938320" y="3020237"/>
            <a:ext cx="4341965" cy="6762707"/>
          </a:xfrm>
          <a:custGeom>
            <a:avLst/>
            <a:gdLst/>
            <a:ahLst/>
            <a:cxnLst/>
            <a:rect l="l" t="t" r="r" b="b"/>
            <a:pathLst>
              <a:path w="4341965" h="6762707">
                <a:moveTo>
                  <a:pt x="0" y="0"/>
                </a:moveTo>
                <a:lnTo>
                  <a:pt x="4341965" y="0"/>
                </a:lnTo>
                <a:lnTo>
                  <a:pt x="4341965" y="6762707"/>
                </a:lnTo>
                <a:lnTo>
                  <a:pt x="0" y="676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385208" y="3543300"/>
            <a:ext cx="698475" cy="698475"/>
          </a:xfrm>
          <a:custGeom>
            <a:avLst/>
            <a:gdLst/>
            <a:ahLst/>
            <a:cxnLst/>
            <a:rect l="l" t="t" r="r" b="b"/>
            <a:pathLst>
              <a:path w="698475" h="698475">
                <a:moveTo>
                  <a:pt x="0" y="0"/>
                </a:moveTo>
                <a:lnTo>
                  <a:pt x="698475" y="0"/>
                </a:lnTo>
                <a:lnTo>
                  <a:pt x="698475" y="698475"/>
                </a:lnTo>
                <a:lnTo>
                  <a:pt x="0" y="698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802573" y="6438900"/>
            <a:ext cx="613457" cy="613457"/>
          </a:xfrm>
          <a:custGeom>
            <a:avLst/>
            <a:gdLst/>
            <a:ahLst/>
            <a:cxnLst/>
            <a:rect l="l" t="t" r="r" b="b"/>
            <a:pathLst>
              <a:path w="613457" h="613457">
                <a:moveTo>
                  <a:pt x="0" y="0"/>
                </a:moveTo>
                <a:lnTo>
                  <a:pt x="613458" y="0"/>
                </a:lnTo>
                <a:lnTo>
                  <a:pt x="613458" y="613458"/>
                </a:lnTo>
                <a:lnTo>
                  <a:pt x="0" y="613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416031" y="7658100"/>
            <a:ext cx="560322" cy="560322"/>
          </a:xfrm>
          <a:custGeom>
            <a:avLst/>
            <a:gdLst/>
            <a:ahLst/>
            <a:cxnLst/>
            <a:rect l="l" t="t" r="r" b="b"/>
            <a:pathLst>
              <a:path w="560322" h="560322">
                <a:moveTo>
                  <a:pt x="0" y="0"/>
                </a:moveTo>
                <a:lnTo>
                  <a:pt x="560321" y="0"/>
                </a:lnTo>
                <a:lnTo>
                  <a:pt x="560321" y="560322"/>
                </a:lnTo>
                <a:lnTo>
                  <a:pt x="0" y="5603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275883" y="7048500"/>
            <a:ext cx="592203" cy="592203"/>
          </a:xfrm>
          <a:custGeom>
            <a:avLst/>
            <a:gdLst/>
            <a:ahLst/>
            <a:cxnLst/>
            <a:rect l="l" t="t" r="r" b="b"/>
            <a:pathLst>
              <a:path w="592203" h="592203">
                <a:moveTo>
                  <a:pt x="0" y="0"/>
                </a:moveTo>
                <a:lnTo>
                  <a:pt x="592204" y="0"/>
                </a:lnTo>
                <a:lnTo>
                  <a:pt x="592204" y="592203"/>
                </a:lnTo>
                <a:lnTo>
                  <a:pt x="0" y="5922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976352" y="8394351"/>
            <a:ext cx="559149" cy="559149"/>
          </a:xfrm>
          <a:custGeom>
            <a:avLst/>
            <a:gdLst/>
            <a:ahLst/>
            <a:cxnLst/>
            <a:rect l="l" t="t" r="r" b="b"/>
            <a:pathLst>
              <a:path w="559149" h="559149">
                <a:moveTo>
                  <a:pt x="0" y="0"/>
                </a:moveTo>
                <a:lnTo>
                  <a:pt x="559150" y="0"/>
                </a:lnTo>
                <a:lnTo>
                  <a:pt x="559150" y="559150"/>
                </a:lnTo>
                <a:lnTo>
                  <a:pt x="0" y="559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007525" y="4681613"/>
            <a:ext cx="8363318" cy="3018954"/>
          </a:xfrm>
          <a:custGeom>
            <a:avLst/>
            <a:gdLst/>
            <a:ahLst/>
            <a:cxnLst/>
            <a:rect l="l" t="t" r="r" b="b"/>
            <a:pathLst>
              <a:path w="8363318" h="3018954">
                <a:moveTo>
                  <a:pt x="0" y="0"/>
                </a:moveTo>
                <a:lnTo>
                  <a:pt x="8363319" y="0"/>
                </a:lnTo>
                <a:lnTo>
                  <a:pt x="8363319" y="3018954"/>
                </a:lnTo>
                <a:lnTo>
                  <a:pt x="0" y="30189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-523018" y="-58420"/>
            <a:ext cx="13365732" cy="1878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CLUSTERING FIRE EVENTS</a:t>
            </a:r>
          </a:p>
        </p:txBody>
      </p:sp>
      <p:sp>
        <p:nvSpPr>
          <p:cNvPr id="17" name="TextBox 17"/>
          <p:cNvSpPr txBox="1"/>
          <p:nvPr/>
        </p:nvSpPr>
        <p:spPr>
          <a:xfrm rot="8023">
            <a:off x="1785860" y="2048595"/>
            <a:ext cx="12443331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TOP 5 CLUSTER BY NUMBER OF EVENT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95525" y="7083982"/>
            <a:ext cx="133871" cy="61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dirty="0">
                <a:solidFill>
                  <a:srgbClr val="FDFDFD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59848" y="8382613"/>
            <a:ext cx="178743" cy="61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dirty="0">
                <a:solidFill>
                  <a:srgbClr val="FDFDFD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27736" y="3575499"/>
            <a:ext cx="21342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FDFDFD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991765" y="6462136"/>
            <a:ext cx="21602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FDFDFD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587733" y="7623223"/>
            <a:ext cx="21691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FDFDFD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363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791976">
            <a:off x="609623" y="1830502"/>
            <a:ext cx="8533185" cy="1031170"/>
            <a:chOff x="0" y="0"/>
            <a:chExt cx="10509558" cy="127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09558" cy="1270000"/>
            </a:xfrm>
            <a:custGeom>
              <a:avLst/>
              <a:gdLst/>
              <a:ahLst/>
              <a:cxnLst/>
              <a:rect l="l" t="t" r="r" b="b"/>
              <a:pathLst>
                <a:path w="10509558" h="1270000">
                  <a:moveTo>
                    <a:pt x="10509558" y="635000"/>
                  </a:moveTo>
                  <a:cubicBezTo>
                    <a:pt x="10509558" y="810438"/>
                    <a:pt x="10438412" y="969137"/>
                    <a:pt x="10323554" y="1083996"/>
                  </a:cubicBezTo>
                  <a:cubicBezTo>
                    <a:pt x="10208695" y="1198969"/>
                    <a:pt x="10049881" y="1270000"/>
                    <a:pt x="9874558" y="1270000"/>
                  </a:cubicBezTo>
                  <a:lnTo>
                    <a:pt x="833814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833814" y="0"/>
                  </a:cubicBezTo>
                  <a:lnTo>
                    <a:pt x="9874558" y="0"/>
                  </a:lnTo>
                  <a:cubicBezTo>
                    <a:pt x="10049881" y="0"/>
                    <a:pt x="10208695" y="71031"/>
                    <a:pt x="10323554" y="186004"/>
                  </a:cubicBezTo>
                  <a:cubicBezTo>
                    <a:pt x="10438412" y="300863"/>
                    <a:pt x="10509558" y="459562"/>
                    <a:pt x="10509558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9239444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8" y="969137"/>
                    <a:pt x="1084110" y="1083996"/>
                  </a:cubicBezTo>
                  <a:cubicBezTo>
                    <a:pt x="969251" y="1198969"/>
                    <a:pt x="810437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7" y="71031"/>
                    <a:pt x="459676" y="0"/>
                    <a:pt x="635114" y="0"/>
                  </a:cubicBezTo>
                  <a:cubicBezTo>
                    <a:pt x="810438" y="0"/>
                    <a:pt x="969251" y="71031"/>
                    <a:pt x="1084110" y="186004"/>
                  </a:cubicBezTo>
                  <a:cubicBezTo>
                    <a:pt x="1198968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9987625" y="851683"/>
            <a:ext cx="6347235" cy="4039891"/>
          </a:xfrm>
          <a:custGeom>
            <a:avLst/>
            <a:gdLst/>
            <a:ahLst/>
            <a:cxnLst/>
            <a:rect l="l" t="t" r="r" b="b"/>
            <a:pathLst>
              <a:path w="6347235" h="4039891">
                <a:moveTo>
                  <a:pt x="0" y="0"/>
                </a:moveTo>
                <a:lnTo>
                  <a:pt x="6347235" y="0"/>
                </a:lnTo>
                <a:lnTo>
                  <a:pt x="6347235" y="4039892"/>
                </a:lnTo>
                <a:lnTo>
                  <a:pt x="0" y="4039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203" r="-6697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987625" y="5403250"/>
            <a:ext cx="6347235" cy="3997133"/>
          </a:xfrm>
          <a:custGeom>
            <a:avLst/>
            <a:gdLst/>
            <a:ahLst/>
            <a:cxnLst/>
            <a:rect l="l" t="t" r="r" b="b"/>
            <a:pathLst>
              <a:path w="6347235" h="3997133">
                <a:moveTo>
                  <a:pt x="0" y="0"/>
                </a:moveTo>
                <a:lnTo>
                  <a:pt x="6347235" y="0"/>
                </a:lnTo>
                <a:lnTo>
                  <a:pt x="6347235" y="3997133"/>
                </a:lnTo>
                <a:lnTo>
                  <a:pt x="0" y="3997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51" b="-1551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08432" y="-58420"/>
            <a:ext cx="13365732" cy="1878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60"/>
              </a:lnSpc>
              <a:spcBef>
                <a:spcPct val="0"/>
              </a:spcBef>
            </a:pPr>
            <a:r>
              <a:rPr lang="en-US" sz="104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unique fire event</a:t>
            </a:r>
          </a:p>
        </p:txBody>
      </p:sp>
      <p:sp>
        <p:nvSpPr>
          <p:cNvPr id="13" name="TextBox 13"/>
          <p:cNvSpPr txBox="1"/>
          <p:nvPr/>
        </p:nvSpPr>
        <p:spPr>
          <a:xfrm rot="8023">
            <a:off x="1772049" y="2036042"/>
            <a:ext cx="7964467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KELOWNA FIRE IN 2023 or MCDOUGALL CREEK FIRE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91153" y="9395460"/>
            <a:ext cx="6347235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Thermal imaging photo from NASA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58127" y="4899660"/>
            <a:ext cx="6347235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Satellite image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D9135C-102B-1796-9CBF-93F98CBE0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94" y="3310742"/>
            <a:ext cx="5994400" cy="576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362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08432" y="-12064"/>
            <a:ext cx="13365732" cy="1878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60"/>
              </a:lnSpc>
              <a:spcBef>
                <a:spcPct val="0"/>
              </a:spcBef>
            </a:pPr>
            <a:r>
              <a:rPr lang="en-US" sz="104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unique fire event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CF4843-C7C0-983C-5FA1-F1F7B3378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59" y="3674488"/>
            <a:ext cx="11246108" cy="5248962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4972D03-B09E-2044-E8E1-F8C215DDF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449147"/>
              </p:ext>
            </p:extLst>
          </p:nvPr>
        </p:nvGraphicFramePr>
        <p:xfrm>
          <a:off x="13258800" y="4744489"/>
          <a:ext cx="3330382" cy="3108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30382">
                  <a:extLst>
                    <a:ext uri="{9D8B030D-6E8A-4147-A177-3AD203B41FA5}">
                      <a16:colId xmlns:a16="http://schemas.microsoft.com/office/drawing/2014/main" val="2138636288"/>
                    </a:ext>
                  </a:extLst>
                </a:gridCol>
              </a:tblGrid>
              <a:tr h="7586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Weather station within 25km of Kelowna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829112"/>
                  </a:ext>
                </a:extLst>
              </a:tr>
              <a:tr h="4335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OKANAGAN CENTRE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694268"/>
                  </a:ext>
                </a:extLst>
              </a:tr>
              <a:tr h="4395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PEACHLAND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328467"/>
                  </a:ext>
                </a:extLst>
              </a:tr>
              <a:tr h="4395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WINFIELD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840477"/>
                  </a:ext>
                </a:extLst>
              </a:tr>
              <a:tr h="4395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KELOWNA MWSO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939203"/>
                  </a:ext>
                </a:extLst>
              </a:tr>
              <a:tr h="4395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KELOWNA UBCO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454997"/>
                  </a:ext>
                </a:extLst>
              </a:tr>
            </a:tbl>
          </a:graphicData>
        </a:graphic>
      </p:graphicFrame>
      <p:grpSp>
        <p:nvGrpSpPr>
          <p:cNvPr id="19" name="Group 6">
            <a:extLst>
              <a:ext uri="{FF2B5EF4-FFF2-40B4-BE49-F238E27FC236}">
                <a16:creationId xmlns:a16="http://schemas.microsoft.com/office/drawing/2014/main" id="{86F406DB-C327-BDEF-E3C4-473FF8BEA1BE}"/>
              </a:ext>
            </a:extLst>
          </p:cNvPr>
          <p:cNvGrpSpPr/>
          <p:nvPr/>
        </p:nvGrpSpPr>
        <p:grpSpPr>
          <a:xfrm rot="-10791976">
            <a:off x="614157" y="1849006"/>
            <a:ext cx="9698040" cy="1076595"/>
            <a:chOff x="0" y="0"/>
            <a:chExt cx="11440242" cy="12700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BAD1EAC-E6EE-3512-CDFE-9132CB784E1D}"/>
                </a:ext>
              </a:extLst>
            </p:cNvPr>
            <p:cNvSpPr/>
            <p:nvPr/>
          </p:nvSpPr>
          <p:spPr>
            <a:xfrm>
              <a:off x="0" y="0"/>
              <a:ext cx="11440242" cy="1270000"/>
            </a:xfrm>
            <a:custGeom>
              <a:avLst/>
              <a:gdLst/>
              <a:ahLst/>
              <a:cxnLst/>
              <a:rect l="l" t="t" r="r" b="b"/>
              <a:pathLst>
                <a:path w="11440242" h="1270000">
                  <a:moveTo>
                    <a:pt x="11440242" y="635000"/>
                  </a:moveTo>
                  <a:cubicBezTo>
                    <a:pt x="11440242" y="810438"/>
                    <a:pt x="11369097" y="969137"/>
                    <a:pt x="11254238" y="1083996"/>
                  </a:cubicBezTo>
                  <a:cubicBezTo>
                    <a:pt x="11139379" y="1198969"/>
                    <a:pt x="10980565" y="1270000"/>
                    <a:pt x="10805242" y="1270000"/>
                  </a:cubicBezTo>
                  <a:lnTo>
                    <a:pt x="857249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857249" y="0"/>
                  </a:cubicBezTo>
                  <a:lnTo>
                    <a:pt x="10805242" y="0"/>
                  </a:lnTo>
                  <a:cubicBezTo>
                    <a:pt x="10980565" y="0"/>
                    <a:pt x="11139379" y="71031"/>
                    <a:pt x="11254238" y="186004"/>
                  </a:cubicBezTo>
                  <a:cubicBezTo>
                    <a:pt x="11369097" y="300863"/>
                    <a:pt x="11440242" y="459562"/>
                    <a:pt x="11440242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0988846C-0265-9CC5-69D1-35A4DCBCE7E1}"/>
                </a:ext>
              </a:extLst>
            </p:cNvPr>
            <p:cNvSpPr/>
            <p:nvPr/>
          </p:nvSpPr>
          <p:spPr>
            <a:xfrm>
              <a:off x="10170128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9" y="969137"/>
                    <a:pt x="1084110" y="1083996"/>
                  </a:cubicBezTo>
                  <a:cubicBezTo>
                    <a:pt x="969251" y="1198969"/>
                    <a:pt x="810437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7" y="71031"/>
                    <a:pt x="459676" y="0"/>
                    <a:pt x="635114" y="0"/>
                  </a:cubicBezTo>
                  <a:cubicBezTo>
                    <a:pt x="810437" y="0"/>
                    <a:pt x="969251" y="71031"/>
                    <a:pt x="1084110" y="186004"/>
                  </a:cubicBezTo>
                  <a:cubicBezTo>
                    <a:pt x="1198969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25" name="TextBox 13">
            <a:extLst>
              <a:ext uri="{FF2B5EF4-FFF2-40B4-BE49-F238E27FC236}">
                <a16:creationId xmlns:a16="http://schemas.microsoft.com/office/drawing/2014/main" id="{E00E668D-B123-FDC3-4910-64E2195327C3}"/>
              </a:ext>
            </a:extLst>
          </p:cNvPr>
          <p:cNvSpPr txBox="1"/>
          <p:nvPr/>
        </p:nvSpPr>
        <p:spPr>
          <a:xfrm rot="8023">
            <a:off x="2075577" y="2108531"/>
            <a:ext cx="7964467" cy="49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32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WEATHER RECORDS FROM KELOWNA’S FIRE STATION</a:t>
            </a:r>
          </a:p>
        </p:txBody>
      </p:sp>
    </p:spTree>
    <p:extLst>
      <p:ext uri="{BB962C8B-B14F-4D97-AF65-F5344CB8AC3E}">
        <p14:creationId xmlns:p14="http://schemas.microsoft.com/office/powerpoint/2010/main" val="428327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1513</Words>
  <Application>Microsoft Macintosh PowerPoint</Application>
  <PresentationFormat>Custom</PresentationFormat>
  <Paragraphs>629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Rustic Printed</vt:lpstr>
      <vt:lpstr>Calibri</vt:lpstr>
      <vt:lpstr>Cubao Narrow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Textured Environmental Sustainability Campaign Presentation</dc:title>
  <cp:lastModifiedBy>Meyliani Sanjaya Mey</cp:lastModifiedBy>
  <cp:revision>10</cp:revision>
  <dcterms:created xsi:type="dcterms:W3CDTF">2006-08-16T00:00:00Z</dcterms:created>
  <dcterms:modified xsi:type="dcterms:W3CDTF">2024-07-30T21:02:34Z</dcterms:modified>
  <dc:identifier>DAGMNCaWHjk</dc:identifier>
</cp:coreProperties>
</file>